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20" r:id="rId3"/>
    <p:sldId id="318" r:id="rId4"/>
    <p:sldId id="315" r:id="rId5"/>
    <p:sldId id="316" r:id="rId6"/>
    <p:sldId id="329" r:id="rId7"/>
    <p:sldId id="330" r:id="rId8"/>
    <p:sldId id="352" r:id="rId9"/>
    <p:sldId id="351" r:id="rId10"/>
    <p:sldId id="350" r:id="rId11"/>
    <p:sldId id="321" r:id="rId12"/>
    <p:sldId id="322" r:id="rId13"/>
    <p:sldId id="323" r:id="rId14"/>
    <p:sldId id="327" r:id="rId15"/>
    <p:sldId id="324" r:id="rId16"/>
    <p:sldId id="325" r:id="rId17"/>
    <p:sldId id="326" r:id="rId18"/>
    <p:sldId id="328" r:id="rId19"/>
    <p:sldId id="336" r:id="rId20"/>
    <p:sldId id="337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8" r:id="rId30"/>
    <p:sldId id="349" r:id="rId31"/>
    <p:sldId id="355" r:id="rId32"/>
    <p:sldId id="356" r:id="rId33"/>
    <p:sldId id="357" r:id="rId34"/>
    <p:sldId id="359" r:id="rId35"/>
    <p:sldId id="317" r:id="rId36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標楷體" pitchFamily="65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42679B"/>
    <a:srgbClr val="003192"/>
    <a:srgbClr val="0099CC"/>
    <a:srgbClr val="3366FF"/>
    <a:srgbClr val="99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7"/>
    <p:restoredTop sz="96313" autoAdjust="0"/>
  </p:normalViewPr>
  <p:slideViewPr>
    <p:cSldViewPr>
      <p:cViewPr varScale="1">
        <p:scale>
          <a:sx n="112" d="100"/>
          <a:sy n="112" d="100"/>
        </p:scale>
        <p:origin x="158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fld id="{6856B22C-B746-464B-88ED-87663FC718FD}" type="datetimeFigureOut">
              <a:rPr lang="ja-JP" altLang="en-US"/>
              <a:pPr>
                <a:defRPr/>
              </a:pPr>
              <a:t>2019/3/4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fld id="{D4A11405-B705-41DA-B16C-44662536733E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1424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fld id="{0F7A2698-1196-48D2-9BEB-BC564C19FB9C}" type="datetimeFigureOut">
              <a:rPr lang="ja-JP" altLang="en-US"/>
              <a:pPr>
                <a:defRPr/>
              </a:pPr>
              <a:t>2019/3/4</a:t>
            </a:fld>
            <a:endParaRPr lang="ja-JP" altLang="en-US"/>
          </a:p>
        </p:txBody>
      </p:sp>
      <p:sp>
        <p:nvSpPr>
          <p:cNvPr id="4" name="スライド イメージ プレースホルダー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ー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マスター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>
                <a:latin typeface="Arial" charset="0"/>
                <a:ea typeface="標楷體" charset="-12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fld id="{D2B42EE9-EF17-43B6-9A79-977A33913F60}" type="slidenum">
              <a:rPr lang="ja-JP" altLang="en-US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52813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6"/>
          <a:stretch>
            <a:fillRect/>
          </a:stretch>
        </p:blipFill>
        <p:spPr bwMode="auto">
          <a:xfrm>
            <a:off x="1941513" y="1609725"/>
            <a:ext cx="7202487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077200" cy="1470025"/>
          </a:xfrm>
        </p:spPr>
        <p:txBody>
          <a:bodyPr/>
          <a:lstStyle>
            <a:lvl1pPr>
              <a:defRPr sz="5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600" b="1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05218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>
                <a:latin typeface="+mn-lt"/>
                <a:ea typeface="+mn-ea"/>
              </a:defRPr>
            </a:lvl1pPr>
            <a:lvl2pPr marL="742950" indent="-285750">
              <a:buFont typeface="Wingdings" panose="05000000000000000000" pitchFamily="2" charset="2"/>
              <a:buChar char="Ø"/>
              <a:defRPr>
                <a:latin typeface="+mn-lt"/>
                <a:ea typeface="+mn-ea"/>
              </a:defRPr>
            </a:lvl2pPr>
            <a:lvl3pPr marL="1143000" indent="-228600">
              <a:buFont typeface="Wingdings" panose="05000000000000000000" pitchFamily="2" charset="2"/>
              <a:buChar char="ü"/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9028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852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2294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09383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4600"/>
            <a:ext cx="87328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TW"/>
              <a:t>Cliquez pour modifier le style du titre</a:t>
            </a:r>
          </a:p>
        </p:txBody>
      </p:sp>
      <p:sp>
        <p:nvSpPr>
          <p:cNvPr id="1028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TW"/>
              <a:t>Cliquez pour modifier les styles du texte du masque</a:t>
            </a:r>
          </a:p>
          <a:p>
            <a:pPr lvl="1"/>
            <a:r>
              <a:rPr lang="fr-FR" altLang="zh-TW"/>
              <a:t>Deuxième niveau</a:t>
            </a:r>
          </a:p>
          <a:p>
            <a:pPr lvl="2"/>
            <a:r>
              <a:rPr lang="fr-FR" altLang="zh-TW"/>
              <a:t>Troisième niveau</a:t>
            </a:r>
          </a:p>
          <a:p>
            <a:pPr lvl="3"/>
            <a:r>
              <a:rPr lang="fr-FR" altLang="zh-TW"/>
              <a:t>Quatrième niveau</a:t>
            </a:r>
          </a:p>
          <a:p>
            <a:pPr lvl="4"/>
            <a:r>
              <a:rPr lang="fr-FR" altLang="zh-TW"/>
              <a:t>Cinquième niveau</a:t>
            </a:r>
          </a:p>
        </p:txBody>
      </p:sp>
      <p:sp>
        <p:nvSpPr>
          <p:cNvPr id="1029" name="Freeform 8"/>
          <p:cNvSpPr>
            <a:spLocks/>
          </p:cNvSpPr>
          <p:nvPr userDrawn="1"/>
        </p:nvSpPr>
        <p:spPr bwMode="auto">
          <a:xfrm>
            <a:off x="457200" y="914400"/>
            <a:ext cx="8686800" cy="228600"/>
          </a:xfrm>
          <a:custGeom>
            <a:avLst/>
            <a:gdLst>
              <a:gd name="T0" fmla="*/ 0 w 11516"/>
              <a:gd name="T1" fmla="*/ 0 h 440"/>
              <a:gd name="T2" fmla="*/ 2147483646 w 11516"/>
              <a:gd name="T3" fmla="*/ 0 h 440"/>
              <a:gd name="T4" fmla="*/ 2147483646 w 11516"/>
              <a:gd name="T5" fmla="*/ 2147483646 h 440"/>
              <a:gd name="T6" fmla="*/ 2147483646 w 11516"/>
              <a:gd name="T7" fmla="*/ 2147483646 h 440"/>
              <a:gd name="T8" fmla="*/ 2147483646 w 11516"/>
              <a:gd name="T9" fmla="*/ 2147483646 h 440"/>
              <a:gd name="T10" fmla="*/ 2147483646 w 11516"/>
              <a:gd name="T11" fmla="*/ 2147483646 h 440"/>
              <a:gd name="T12" fmla="*/ 0 w 11516"/>
              <a:gd name="T13" fmla="*/ 0 h 4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516" h="440">
                <a:moveTo>
                  <a:pt x="0" y="0"/>
                </a:moveTo>
                <a:lnTo>
                  <a:pt x="11516" y="0"/>
                </a:lnTo>
                <a:lnTo>
                  <a:pt x="11502" y="440"/>
                </a:lnTo>
                <a:lnTo>
                  <a:pt x="8740" y="440"/>
                </a:lnTo>
                <a:lnTo>
                  <a:pt x="8450" y="150"/>
                </a:lnTo>
                <a:lnTo>
                  <a:pt x="150" y="150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31" name="Text Box 12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8474075" y="6415088"/>
            <a:ext cx="593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fld id="{597182EE-25C6-4672-843D-39481D417F35}" type="slidenum">
              <a:rPr lang="fr-FR" altLang="zh-TW" b="1">
                <a:solidFill>
                  <a:srgbClr val="42679B"/>
                </a:solidFill>
                <a:ea typeface="新細明體" pitchFamily="18" charset="-120"/>
              </a:rPr>
              <a:pPr eaLnBrk="1" hangingPunct="1"/>
              <a:t>‹#›</a:t>
            </a:fld>
            <a:endParaRPr lang="fr-FR" altLang="zh-TW" b="1">
              <a:solidFill>
                <a:srgbClr val="42679B"/>
              </a:solidFill>
              <a:ea typeface="新細明體" pitchFamily="18" charset="-120"/>
            </a:endParaRPr>
          </a:p>
        </p:txBody>
      </p:sp>
      <p:sp>
        <p:nvSpPr>
          <p:cNvPr id="8" name="文字方塊 8">
            <a:extLst>
              <a:ext uri="{FF2B5EF4-FFF2-40B4-BE49-F238E27FC236}"/>
            </a:extLst>
          </p:cNvPr>
          <p:cNvSpPr txBox="1">
            <a:spLocks noChangeArrowheads="1"/>
          </p:cNvSpPr>
          <p:nvPr userDrawn="1"/>
        </p:nvSpPr>
        <p:spPr bwMode="auto">
          <a:xfrm>
            <a:off x="2465388" y="6400800"/>
            <a:ext cx="477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2000" dirty="0">
                <a:solidFill>
                  <a:schemeClr val="bg2">
                    <a:lumMod val="75000"/>
                  </a:schemeClr>
                </a:solidFill>
                <a:latin typeface="Playbill" panose="040506030A0602020202" pitchFamily="82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Information Security Incubation Program Office</a:t>
            </a:r>
            <a:endParaRPr lang="zh-TW" altLang="en-US" sz="2000" dirty="0">
              <a:solidFill>
                <a:schemeClr val="bg2">
                  <a:lumMod val="75000"/>
                </a:schemeClr>
              </a:solidFill>
              <a:latin typeface="Playbill" panose="040506030A0602020202" pitchFamily="82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0" r:id="rId2"/>
    <p:sldLayoutId id="2147483741" r:id="rId3"/>
    <p:sldLayoutId id="2147483742" r:id="rId4"/>
    <p:sldLayoutId id="2147483743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02060"/>
          </a:solidFill>
          <a:latin typeface="Times New Roman" panose="02020603050405020304" pitchFamily="18" charset="0"/>
          <a:ea typeface="標楷體" panose="03000509000000000000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p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  <a:ea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sz="2400">
          <a:solidFill>
            <a:schemeClr val="tx1"/>
          </a:solidFill>
          <a:latin typeface="+mn-lt"/>
          <a:ea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標楷體" panose="03000509000000000000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8305800" y="6477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charset="2"/>
              <a:buChar char="p"/>
              <a:defRPr sz="32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Ø"/>
              <a:defRPr sz="28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2pPr>
            <a:lvl3pPr marL="1143000" indent="-228600">
              <a:spcBef>
                <a:spcPct val="20000"/>
              </a:spcBef>
              <a:buFont typeface="Wingdings" charset="2"/>
              <a:buChar char="ü"/>
              <a:defRPr sz="24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標楷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zh-TW" altLang="en-US" sz="1800">
              <a:latin typeface="Arial" charset="0"/>
              <a:ea typeface="新細明體" charset="-120"/>
            </a:endParaRPr>
          </a:p>
        </p:txBody>
      </p:sp>
      <p:sp>
        <p:nvSpPr>
          <p:cNvPr id="2" name="標題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350"/>
            <a:ext cx="8763000" cy="882650"/>
          </a:xfrm>
        </p:spPr>
        <p:txBody>
          <a:bodyPr/>
          <a:lstStyle/>
          <a:p>
            <a:pPr>
              <a:defRPr/>
            </a:pPr>
            <a:r>
              <a:rPr lang="zh-TW" altLang="en-US" sz="4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教育部</a:t>
            </a:r>
            <a:r>
              <a:rPr lang="zh-TW" alt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新型態</a:t>
            </a:r>
            <a:r>
              <a:rPr lang="zh-TW" alt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資安實務</a:t>
            </a:r>
            <a:r>
              <a:rPr lang="zh-TW" alt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示範課程發展計畫</a:t>
            </a:r>
            <a:endParaRPr lang="zh-TW" altLang="en-US" sz="320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文字方塊 3">
            <a:extLst>
              <a:ext uri="{FF2B5EF4-FFF2-40B4-BE49-F238E27FC236}"/>
            </a:extLst>
          </p:cNvPr>
          <p:cNvSpPr txBox="1"/>
          <p:nvPr/>
        </p:nvSpPr>
        <p:spPr>
          <a:xfrm>
            <a:off x="3595688" y="5562600"/>
            <a:ext cx="21732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>
                <a:latin typeface="+mn-lt"/>
                <a:ea typeface="+mj-ea"/>
              </a:rPr>
              <a:t>107</a:t>
            </a:r>
            <a:r>
              <a:rPr lang="zh-TW" altLang="en-US" sz="2400" dirty="0">
                <a:latin typeface="+mn-lt"/>
                <a:ea typeface="+mj-ea"/>
              </a:rPr>
              <a:t>年</a:t>
            </a:r>
            <a:r>
              <a:rPr lang="en-US" altLang="zh-TW" sz="2400" dirty="0">
                <a:latin typeface="+mn-lt"/>
                <a:ea typeface="+mj-ea"/>
              </a:rPr>
              <a:t>12</a:t>
            </a:r>
            <a:r>
              <a:rPr lang="zh-TW" altLang="en-US" sz="2400" dirty="0">
                <a:latin typeface="+mn-lt"/>
                <a:ea typeface="+mj-ea"/>
              </a:rPr>
              <a:t>月</a:t>
            </a:r>
            <a:r>
              <a:rPr lang="en-US" altLang="zh-TW" sz="2400" dirty="0">
                <a:latin typeface="+mn-lt"/>
                <a:ea typeface="+mj-ea"/>
              </a:rPr>
              <a:t>11</a:t>
            </a:r>
            <a:r>
              <a:rPr lang="zh-TW" altLang="en-US" sz="2400" dirty="0">
                <a:latin typeface="+mn-lt"/>
                <a:ea typeface="+mj-ea"/>
              </a:rPr>
              <a:t>日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 bwMode="auto">
          <a:xfrm>
            <a:off x="381000" y="1600200"/>
            <a:ext cx="72390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3600" b="1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>
              <a:defRPr/>
            </a:pPr>
            <a:r>
              <a:rPr lang="zh-TW" altLang="en-US" sz="2400" kern="0" dirty="0" smtClean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專為高中職學習設計的</a:t>
            </a:r>
            <a:endParaRPr lang="en-US" altLang="zh-TW" sz="2400" kern="0" dirty="0" smtClean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zh-TW" altLang="en-US" sz="5000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資訊安全基礎實務課程</a:t>
            </a:r>
            <a:endParaRPr lang="en-US" altLang="zh-TW" sz="5000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26" name="矩形 4"/>
          <p:cNvSpPr>
            <a:spLocks noChangeArrowheads="1"/>
          </p:cNvSpPr>
          <p:nvPr/>
        </p:nvSpPr>
        <p:spPr bwMode="auto">
          <a:xfrm>
            <a:off x="1447800" y="5100638"/>
            <a:ext cx="670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TW" altLang="en-US" sz="2400" dirty="0" smtClean="0">
                <a:latin typeface="Arial" panose="020B0604020202020204" pitchFamily="34" charset="0"/>
              </a:rPr>
              <a:t>報告人：</a:t>
            </a:r>
            <a:r>
              <a:rPr lang="zh-TW" altLang="zh-TW" sz="2400" kern="0" dirty="0" smtClean="0"/>
              <a:t>崑山科技大學</a:t>
            </a:r>
            <a:r>
              <a:rPr lang="zh-TW" altLang="en-US" sz="2400" kern="0" dirty="0" smtClean="0"/>
              <a:t>資工系</a:t>
            </a:r>
            <a:r>
              <a:rPr lang="en-US" altLang="zh-TW" sz="2400" kern="0" dirty="0" smtClean="0">
                <a:solidFill>
                  <a:srgbClr val="C00000"/>
                </a:solidFill>
              </a:rPr>
              <a:t>  </a:t>
            </a:r>
            <a:r>
              <a:rPr lang="zh-TW" altLang="en-US" sz="2400" dirty="0" smtClean="0">
                <a:latin typeface="Arial" panose="020B0604020202020204" pitchFamily="34" charset="0"/>
              </a:rPr>
              <a:t>曾龍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38" y="1116013"/>
            <a:ext cx="2087562" cy="2357437"/>
          </a:xfrm>
        </p:spPr>
      </p:pic>
      <p:sp>
        <p:nvSpPr>
          <p:cNvPr id="5" name="矩形圖說文字 4"/>
          <p:cNvSpPr/>
          <p:nvPr/>
        </p:nvSpPr>
        <p:spPr>
          <a:xfrm>
            <a:off x="0" y="0"/>
            <a:ext cx="9144000" cy="85725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2800" dirty="0"/>
              <a:t>古典密碼</a:t>
            </a:r>
            <a:r>
              <a:rPr lang="ja-JP" altLang="en-US" sz="2800" dirty="0">
                <a:latin typeface="標楷體" panose="03000509000000000000" pitchFamily="65" charset="-120"/>
              </a:rPr>
              <a:t>のの凱撒密碼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classical ciphers||Caesar cipher(ROT13) [https://en.wikipedia.org/wiki/Caesar_cipher]</a:t>
            </a:r>
          </a:p>
        </p:txBody>
      </p:sp>
      <p:sp>
        <p:nvSpPr>
          <p:cNvPr id="14340" name="矩形 5"/>
          <p:cNvSpPr>
            <a:spLocks noChangeArrowheads="1"/>
          </p:cNvSpPr>
          <p:nvPr/>
        </p:nvSpPr>
        <p:spPr bwMode="auto">
          <a:xfrm>
            <a:off x="274638" y="3473450"/>
            <a:ext cx="1954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Gaius Julius Caesar</a:t>
            </a:r>
            <a:endParaRPr lang="zh-TW" altLang="en-US"/>
          </a:p>
        </p:txBody>
      </p:sp>
      <p:sp>
        <p:nvSpPr>
          <p:cNvPr id="14341" name="矩形 6"/>
          <p:cNvSpPr>
            <a:spLocks noChangeArrowheads="1"/>
          </p:cNvSpPr>
          <p:nvPr/>
        </p:nvSpPr>
        <p:spPr bwMode="auto">
          <a:xfrm>
            <a:off x="93663" y="6481763"/>
            <a:ext cx="427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https://en.wikipedia.org/wiki/Julius_Caesar</a:t>
            </a:r>
            <a:endParaRPr lang="zh-TW" altLang="en-US"/>
          </a:p>
        </p:txBody>
      </p:sp>
      <p:pic>
        <p:nvPicPr>
          <p:cNvPr id="14342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4905375"/>
            <a:ext cx="3405188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矩形 8"/>
          <p:cNvSpPr>
            <a:spLocks noChangeArrowheads="1"/>
          </p:cNvSpPr>
          <p:nvPr/>
        </p:nvSpPr>
        <p:spPr bwMode="auto">
          <a:xfrm>
            <a:off x="3476625" y="418147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Plain:   </a:t>
            </a:r>
            <a:r>
              <a:rPr lang="zh-TW" altLang="en-US"/>
              <a:t>  </a:t>
            </a:r>
            <a:r>
              <a:rPr lang="en-US" altLang="zh-TW"/>
              <a:t> ABCDEFGHIJKLMNOPQRSTUVWXYZ</a:t>
            </a:r>
          </a:p>
          <a:p>
            <a:r>
              <a:rPr lang="en-US" altLang="zh-TW"/>
              <a:t>Cipher:   XYZABCDEFGHIJKLMNOPQRSTUVW</a:t>
            </a:r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3381375" y="4137025"/>
            <a:ext cx="5619750" cy="4445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5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2481263"/>
            <a:ext cx="3752850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0" y="3779838"/>
            <a:ext cx="2982913" cy="2154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600" dirty="0"/>
              <a:t>愷撒密碼是一種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替換加密</a:t>
            </a:r>
            <a:r>
              <a:rPr lang="zh-TW" altLang="en-US" sz="1600" dirty="0"/>
              <a:t>的技術</a:t>
            </a:r>
            <a:endParaRPr lang="en-US" altLang="zh-TW" sz="1600" dirty="0"/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400" b="1" dirty="0">
                <a:solidFill>
                  <a:srgbClr val="FF0000"/>
                </a:solidFill>
              </a:rPr>
              <a:t>明文中的所有字母都在字母表上向後（或向前）按照一個固定數目進行偏移後被替換成密文。</a:t>
            </a:r>
            <a:endParaRPr lang="en-US" altLang="zh-TW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200" dirty="0"/>
              <a:t>這個加密方法是以羅馬共和時期愷撒的名字命名的，當年愷撒曾用此方法與其將軍們進行聯繫。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zh-TW" altLang="en-US" sz="1200" dirty="0"/>
              <a:t>愷撒密碼非常容易被破解，而且在實際應用中也無法保證通信安全。</a:t>
            </a:r>
            <a:endParaRPr lang="zh-TW" altLang="en-US" sz="1200" dirty="0"/>
          </a:p>
        </p:txBody>
      </p:sp>
      <p:sp>
        <p:nvSpPr>
          <p:cNvPr id="14347" name="矩形 13"/>
          <p:cNvSpPr>
            <a:spLocks noChangeArrowheads="1"/>
          </p:cNvSpPr>
          <p:nvPr/>
        </p:nvSpPr>
        <p:spPr bwMode="auto">
          <a:xfrm>
            <a:off x="7291388" y="2344738"/>
            <a:ext cx="17097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1400"/>
              <a:t>當偏移量是</a:t>
            </a:r>
            <a:r>
              <a:rPr lang="en-US" altLang="zh-TW" sz="1400"/>
              <a:t>3</a:t>
            </a:r>
            <a:r>
              <a:rPr lang="zh-TW" altLang="en-US" sz="1400"/>
              <a:t>的時候，所有的字母</a:t>
            </a:r>
            <a:r>
              <a:rPr lang="en-US" altLang="zh-TW" sz="1400"/>
              <a:t>A</a:t>
            </a:r>
            <a:r>
              <a:rPr lang="zh-TW" altLang="en-US" sz="1400"/>
              <a:t>將被替換成</a:t>
            </a:r>
            <a:r>
              <a:rPr lang="en-US" altLang="zh-TW" sz="1400"/>
              <a:t>D</a:t>
            </a:r>
            <a:r>
              <a:rPr lang="zh-TW" altLang="en-US" sz="1400"/>
              <a:t>，</a:t>
            </a:r>
            <a:r>
              <a:rPr lang="en-US" altLang="zh-TW" sz="1400"/>
              <a:t>B</a:t>
            </a:r>
            <a:r>
              <a:rPr lang="zh-TW" altLang="en-US" sz="1400"/>
              <a:t>變成</a:t>
            </a:r>
            <a:r>
              <a:rPr lang="en-US" altLang="zh-TW" sz="1400"/>
              <a:t>E</a:t>
            </a:r>
            <a:r>
              <a:rPr lang="zh-TW" altLang="en-US" sz="1400"/>
              <a:t>，以此類推。</a:t>
            </a:r>
          </a:p>
        </p:txBody>
      </p:sp>
      <p:sp>
        <p:nvSpPr>
          <p:cNvPr id="14348" name="矩形 15"/>
          <p:cNvSpPr>
            <a:spLocks noChangeArrowheads="1"/>
          </p:cNvSpPr>
          <p:nvPr/>
        </p:nvSpPr>
        <p:spPr bwMode="auto">
          <a:xfrm>
            <a:off x="2982913" y="1638300"/>
            <a:ext cx="295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/>
              <a:t>把字母往右或往左移動幾位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使用線上工具實測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44" t="12055" r="29630" b="12731"/>
          <a:stretch/>
        </p:blipFill>
        <p:spPr>
          <a:xfrm>
            <a:off x="0" y="1030288"/>
            <a:ext cx="6477000" cy="5181600"/>
          </a:xfrm>
        </p:spPr>
      </p:pic>
      <p:sp>
        <p:nvSpPr>
          <p:cNvPr id="5" name="矩形 4"/>
          <p:cNvSpPr/>
          <p:nvPr/>
        </p:nvSpPr>
        <p:spPr>
          <a:xfrm>
            <a:off x="1408113" y="5562600"/>
            <a:ext cx="72421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https://www.xarg.org/tools/caesar-cipher/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376237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/>
              <a:t>CTF </a:t>
            </a:r>
            <a:r>
              <a:rPr lang="zh-TW" altLang="en-US" sz="3600" dirty="0"/>
              <a:t>實戰題</a:t>
            </a:r>
            <a:endParaRPr lang="en-US" altLang="zh-TW" sz="3600" dirty="0"/>
          </a:p>
          <a:p>
            <a:pPr algn="ctr">
              <a:defRPr/>
            </a:pPr>
            <a:endParaRPr lang="en-US" altLang="zh-TW" sz="3600" dirty="0"/>
          </a:p>
          <a:p>
            <a:pPr algn="ctr">
              <a:defRPr/>
            </a:pPr>
            <a:r>
              <a:rPr lang="en-US" altLang="zh-TW" sz="2800" dirty="0" err="1"/>
              <a:t>EasyCTF</a:t>
            </a:r>
            <a:r>
              <a:rPr lang="en-US" altLang="zh-TW" sz="2800" dirty="0"/>
              <a:t> 2015: Julius Save Me (20)</a:t>
            </a:r>
            <a:endParaRPr lang="en-US" altLang="zh-TW" dirty="0"/>
          </a:p>
          <a:p>
            <a:pPr algn="ctr">
              <a:defRPr/>
            </a:pPr>
            <a:r>
              <a:rPr lang="en-US" altLang="zh-TW" sz="1400" dirty="0"/>
              <a:t>https://github.com/ctfs/write-ups-2015/tree/master/easyctf-2015/cryptography/julius-save-me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4343400"/>
            <a:ext cx="8686800" cy="17541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/>
              <a:t>This cipher involves shifty letters! 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 err="1"/>
              <a:t>Cnebnl</a:t>
            </a:r>
            <a:r>
              <a:rPr lang="en-US" altLang="zh-TW" dirty="0"/>
              <a:t> </a:t>
            </a:r>
            <a:r>
              <a:rPr lang="en-US" altLang="zh-TW" dirty="0" err="1"/>
              <a:t>Vtxltk</a:t>
            </a:r>
            <a:r>
              <a:rPr lang="en-US" altLang="zh-TW" dirty="0"/>
              <a:t> </a:t>
            </a:r>
            <a:r>
              <a:rPr lang="en-US" altLang="zh-TW" dirty="0" err="1"/>
              <a:t>bl</a:t>
            </a:r>
            <a:r>
              <a:rPr lang="en-US" altLang="zh-TW" dirty="0"/>
              <a:t> max </a:t>
            </a:r>
            <a:r>
              <a:rPr lang="en-US" altLang="zh-TW" dirty="0" err="1"/>
              <a:t>uxlm</a:t>
            </a:r>
            <a:r>
              <a:rPr lang="en-US" altLang="zh-TW" dirty="0"/>
              <a:t> </a:t>
            </a:r>
            <a:r>
              <a:rPr lang="en-US" altLang="zh-TW" dirty="0" err="1"/>
              <a:t>unm</a:t>
            </a:r>
            <a:r>
              <a:rPr lang="en-US" altLang="zh-TW" dirty="0"/>
              <a:t> </a:t>
            </a:r>
            <a:r>
              <a:rPr lang="en-US" altLang="zh-TW" dirty="0" err="1"/>
              <a:t>fr</a:t>
            </a:r>
            <a:r>
              <a:rPr lang="en-US" altLang="zh-TW" dirty="0"/>
              <a:t> </a:t>
            </a:r>
            <a:r>
              <a:rPr lang="en-US" altLang="zh-TW" dirty="0" err="1"/>
              <a:t>ykbxgw</a:t>
            </a:r>
            <a:r>
              <a:rPr lang="en-US" altLang="zh-TW" dirty="0"/>
              <a:t> </a:t>
            </a:r>
            <a:r>
              <a:rPr lang="en-US" altLang="zh-TW" dirty="0" err="1"/>
              <a:t>ebdxl</a:t>
            </a:r>
            <a:r>
              <a:rPr lang="en-US" altLang="zh-TW" dirty="0"/>
              <a:t> </a:t>
            </a:r>
            <a:r>
              <a:rPr lang="en-US" altLang="zh-TW" dirty="0" err="1"/>
              <a:t>Gtihexhg</a:t>
            </a:r>
            <a:r>
              <a:rPr lang="en-US" altLang="zh-TW" dirty="0"/>
              <a:t> </a:t>
            </a:r>
            <a:r>
              <a:rPr lang="en-US" altLang="zh-TW" dirty="0" err="1"/>
              <a:t>uxmmxk</a:t>
            </a:r>
            <a:r>
              <a:rPr lang="en-US" altLang="zh-TW" dirty="0"/>
              <a:t> </a:t>
            </a:r>
            <a:r>
              <a:rPr lang="en-US" altLang="zh-TW" dirty="0" err="1"/>
              <a:t>yhk</a:t>
            </a:r>
            <a:r>
              <a:rPr lang="en-US" altLang="zh-TW" dirty="0"/>
              <a:t> </a:t>
            </a:r>
            <a:r>
              <a:rPr lang="en-US" altLang="zh-TW" dirty="0" err="1"/>
              <a:t>patmxoxk</a:t>
            </a:r>
            <a:r>
              <a:rPr lang="en-US" altLang="zh-TW" dirty="0"/>
              <a:t> </a:t>
            </a:r>
            <a:r>
              <a:rPr lang="en-US" altLang="zh-TW" dirty="0" err="1"/>
              <a:t>kxtlhg</a:t>
            </a:r>
            <a:r>
              <a:rPr lang="en-US" altLang="zh-TW" dirty="0"/>
              <a:t>. Ha </a:t>
            </a:r>
            <a:r>
              <a:rPr lang="en-US" altLang="zh-TW" dirty="0" err="1"/>
              <a:t>pxee</a:t>
            </a:r>
            <a:r>
              <a:rPr lang="en-US" altLang="zh-TW" dirty="0"/>
              <a:t>. Max </a:t>
            </a:r>
            <a:r>
              <a:rPr lang="en-US" altLang="zh-TW" dirty="0" err="1"/>
              <a:t>yetz</a:t>
            </a:r>
            <a:r>
              <a:rPr lang="en-US" altLang="zh-TW" dirty="0"/>
              <a:t> </a:t>
            </a:r>
            <a:r>
              <a:rPr lang="en-US" altLang="zh-TW" dirty="0" err="1"/>
              <a:t>bl</a:t>
            </a:r>
            <a:r>
              <a:rPr lang="en-US" altLang="zh-TW" dirty="0"/>
              <a:t> </a:t>
            </a:r>
            <a:r>
              <a:rPr lang="en-US" altLang="zh-TW" dirty="0" err="1"/>
              <a:t>xtlrvmy</a:t>
            </a:r>
            <a:r>
              <a:rPr lang="en-US" altLang="zh-TW" dirty="0"/>
              <a:t>{Gti0exhg_ol_Vt3l4k}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Hint: You might want to read up on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Caesar ciphers.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使用線上工具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990600"/>
            <a:ext cx="7315200" cy="5867400"/>
          </a:xfrm>
        </p:spPr>
      </p:pic>
      <p:sp>
        <p:nvSpPr>
          <p:cNvPr id="17412" name="矩形 6"/>
          <p:cNvSpPr>
            <a:spLocks noChangeArrowheads="1"/>
          </p:cNvSpPr>
          <p:nvPr/>
        </p:nvSpPr>
        <p:spPr bwMode="auto">
          <a:xfrm>
            <a:off x="6172200" y="4191000"/>
            <a:ext cx="22098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4800"/>
              <a:t>命夠好</a:t>
            </a:r>
            <a:endParaRPr lang="en-US" altLang="zh-TW" sz="4800"/>
          </a:p>
          <a:p>
            <a:r>
              <a:rPr lang="zh-TW" altLang="en-US"/>
              <a:t>才會很快找到答案</a:t>
            </a:r>
          </a:p>
        </p:txBody>
      </p:sp>
      <p:cxnSp>
        <p:nvCxnSpPr>
          <p:cNvPr id="17413" name="直線單箭頭接點 8"/>
          <p:cNvCxnSpPr>
            <a:cxnSpLocks noChangeShapeType="1"/>
          </p:cNvCxnSpPr>
          <p:nvPr/>
        </p:nvCxnSpPr>
        <p:spPr bwMode="auto">
          <a:xfrm flipH="1" flipV="1">
            <a:off x="4876800" y="3733800"/>
            <a:ext cx="1371600" cy="685800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暴力破解法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71600"/>
            <a:ext cx="4267200" cy="132397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暴力破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窮舉法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>
              <a:defRPr/>
            </a:pP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Brute Force</a:t>
            </a:r>
          </a:p>
          <a:p>
            <a:pPr>
              <a:defRPr/>
            </a:pP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把所有可能的方法都執行看看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436" name="直線單箭頭接點 4"/>
          <p:cNvCxnSpPr>
            <a:cxnSpLocks noChangeShapeType="1"/>
          </p:cNvCxnSpPr>
          <p:nvPr/>
        </p:nvCxnSpPr>
        <p:spPr bwMode="auto">
          <a:xfrm>
            <a:off x="2286000" y="2732088"/>
            <a:ext cx="152400" cy="1154112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81000" y="3886200"/>
            <a:ext cx="8229600" cy="16764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dirty="0"/>
              <a:t>Julius Caesar is the best but my friend likes Napoleon better for whatever reason. Oh well. The flag is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easyctf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{Nap0leon_vs_Ca3s4r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5481638"/>
            <a:ext cx="3775075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答案格式就是一種指引</a:t>
            </a:r>
            <a:endParaRPr lang="zh-TW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5181600" y="2433638"/>
            <a:ext cx="3775075" cy="138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要細心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pPr>
              <a:defRPr/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答案格式決定最後解答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r>
              <a:rPr lang="en-US" altLang="zh-TW" sz="2800" dirty="0"/>
              <a:t>{uf0ctfschool}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使用線上工具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3" y="1219200"/>
            <a:ext cx="8242300" cy="4953000"/>
          </a:xfrm>
        </p:spPr>
      </p:pic>
      <p:sp>
        <p:nvSpPr>
          <p:cNvPr id="7" name="矩形 6"/>
          <p:cNvSpPr/>
          <p:nvPr/>
        </p:nvSpPr>
        <p:spPr>
          <a:xfrm>
            <a:off x="1752600" y="1447800"/>
            <a:ext cx="7216775" cy="76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https://planetcalc.com/1434/</a:t>
            </a:r>
            <a:endParaRPr lang="zh-TW" alt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46" r="25926" b="5894"/>
          <a:stretch/>
        </p:blipFill>
        <p:spPr>
          <a:xfrm>
            <a:off x="381000" y="577850"/>
            <a:ext cx="8512175" cy="521335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3400" y="3733800"/>
            <a:ext cx="8229600" cy="16764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dirty="0"/>
              <a:t>Julius Caesar is the best but my friend likes Napoleon better for whatever reason. Oh well. The flag is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easyctf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{Nap0leon_vs_Ca3s4r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508" name="矩形 3"/>
          <p:cNvSpPr>
            <a:spLocks noChangeArrowheads="1"/>
          </p:cNvSpPr>
          <p:nvPr/>
        </p:nvSpPr>
        <p:spPr bwMode="auto">
          <a:xfrm>
            <a:off x="550863" y="1524000"/>
            <a:ext cx="8001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2800"/>
              <a:t>Cnebnl Vtxltk bl max uxlm unm fr ykbxgw ebdxl Gtihexhg uxmmxk yhk patmxoxk kxtlhg. Ha pxee. Max yetz bl xtlrvmy{Gti0exhg_ol_Vt3l4k}</a:t>
            </a:r>
          </a:p>
        </p:txBody>
      </p:sp>
      <p:sp>
        <p:nvSpPr>
          <p:cNvPr id="21509" name="上-下雙向箭號 4"/>
          <p:cNvSpPr>
            <a:spLocks noChangeArrowheads="1"/>
          </p:cNvSpPr>
          <p:nvPr/>
        </p:nvSpPr>
        <p:spPr bwMode="auto">
          <a:xfrm>
            <a:off x="3581400" y="2908300"/>
            <a:ext cx="685800" cy="914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34290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/>
              <a:t>Your Turn</a:t>
            </a:r>
          </a:p>
          <a:p>
            <a:pPr algn="ctr">
              <a:defRPr/>
            </a:pPr>
            <a:endParaRPr lang="en-US" altLang="zh-TW" sz="3600" dirty="0"/>
          </a:p>
          <a:p>
            <a:pPr algn="ctr">
              <a:defRPr/>
            </a:pPr>
            <a:r>
              <a:rPr lang="en-US" altLang="zh-TW" sz="2800" dirty="0"/>
              <a:t>UFO CTF School 2016 : rotate-it-25</a:t>
            </a:r>
          </a:p>
          <a:p>
            <a:pPr algn="ctr">
              <a:defRPr/>
            </a:pPr>
            <a:endParaRPr lang="en-US" altLang="zh-TW" dirty="0"/>
          </a:p>
          <a:p>
            <a:pPr algn="ctr">
              <a:defRPr/>
            </a:pPr>
            <a:r>
              <a:rPr lang="en-US" altLang="zh-TW" sz="1400" dirty="0"/>
              <a:t>https://github.com/ctfs/write-ups-2016/tree/master/ufo-ctf-school-2016/crypto/rotate-it-25</a:t>
            </a:r>
            <a:endParaRPr lang="en-US" altLang="zh-TW" sz="1400" dirty="0"/>
          </a:p>
        </p:txBody>
      </p:sp>
      <p:pic>
        <p:nvPicPr>
          <p:cNvPr id="22532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3979863"/>
            <a:ext cx="8642350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828800" y="5561013"/>
            <a:ext cx="54864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{hs0pgsfpubby}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534" name="矩形 7"/>
          <p:cNvSpPr>
            <a:spLocks noChangeArrowheads="1"/>
          </p:cNvSpPr>
          <p:nvPr/>
        </p:nvSpPr>
        <p:spPr bwMode="auto">
          <a:xfrm>
            <a:off x="7162800" y="3281363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flag{uf0ctfschool}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6600" dirty="0"/>
              <a:t>換位加密法</a:t>
            </a:r>
            <a:r>
              <a:rPr lang="ja-JP" altLang="en-US" sz="6600" dirty="0">
                <a:latin typeface="標楷體" panose="03000509000000000000" pitchFamily="65" charset="-120"/>
              </a:rPr>
              <a:t>の</a:t>
            </a:r>
            <a:endParaRPr lang="en-US" altLang="ja-JP" sz="6600" dirty="0">
              <a:latin typeface="標楷體" panose="03000509000000000000" pitchFamily="65" charset="-120"/>
            </a:endParaRPr>
          </a:p>
          <a:p>
            <a:pPr algn="ctr">
              <a:defRPr/>
            </a:pPr>
            <a:r>
              <a:rPr lang="en-US" altLang="zh-TW" sz="6600" dirty="0" err="1"/>
              <a:t>Scytale</a:t>
            </a:r>
            <a:r>
              <a:rPr lang="en-US" altLang="zh-TW" sz="6600" dirty="0"/>
              <a:t> cipher</a:t>
            </a:r>
          </a:p>
          <a:p>
            <a:pPr algn="ctr">
              <a:defRPr/>
            </a:pPr>
            <a:r>
              <a:rPr lang="zh-TW" altLang="en-US" sz="6600" dirty="0"/>
              <a:t>密碼棒</a:t>
            </a:r>
            <a:endParaRPr lang="en-US" altLang="zh-TW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148" name="矩形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6149" name="矩形 4"/>
          <p:cNvSpPr>
            <a:spLocks noChangeArrowheads="1"/>
          </p:cNvSpPr>
          <p:nvPr/>
        </p:nvSpPr>
        <p:spPr bwMode="auto">
          <a:xfrm>
            <a:off x="1160463" y="5362575"/>
            <a:ext cx="485616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4000">
                <a:solidFill>
                  <a:schemeClr val="bg1"/>
                </a:solidFill>
                <a:latin typeface="Arial" pitchFamily="34" charset="0"/>
              </a:rPr>
              <a:t>MyFirstSecurity CTF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2400">
                <a:solidFill>
                  <a:schemeClr val="bg1"/>
                </a:solidFill>
                <a:latin typeface="Arial" pitchFamily="34" charset="0"/>
              </a:rPr>
              <a:t>課程搭配之學習平台</a:t>
            </a:r>
          </a:p>
        </p:txBody>
      </p:sp>
      <p:sp>
        <p:nvSpPr>
          <p:cNvPr id="6150" name="矩形 5"/>
          <p:cNvSpPr>
            <a:spLocks noChangeArrowheads="1"/>
          </p:cNvSpPr>
          <p:nvPr/>
        </p:nvSpPr>
        <p:spPr bwMode="auto">
          <a:xfrm>
            <a:off x="1160463" y="1531938"/>
            <a:ext cx="364648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5400">
                <a:solidFill>
                  <a:schemeClr val="bg1"/>
                </a:solidFill>
                <a:latin typeface="Arial" pitchFamily="34" charset="0"/>
              </a:rPr>
              <a:t>課程模組</a:t>
            </a:r>
            <a:r>
              <a:rPr lang="en-US" altLang="zh-TW" sz="9600">
                <a:solidFill>
                  <a:schemeClr val="bg1"/>
                </a:solidFill>
                <a:latin typeface="Arial" pitchFamily="34" charset="0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5400">
                <a:solidFill>
                  <a:schemeClr val="bg1"/>
                </a:solidFill>
                <a:latin typeface="Arial" pitchFamily="34" charset="0"/>
              </a:rPr>
              <a:t>基礎密碼學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r="20386"/>
          <a:stretch>
            <a:fillRect/>
          </a:stretch>
        </p:blipFill>
        <p:spPr bwMode="auto">
          <a:xfrm>
            <a:off x="241300" y="1374775"/>
            <a:ext cx="1554163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圖說文字 6"/>
          <p:cNvSpPr/>
          <p:nvPr/>
        </p:nvSpPr>
        <p:spPr>
          <a:xfrm>
            <a:off x="0" y="0"/>
            <a:ext cx="9144000" cy="1184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4000" dirty="0"/>
              <a:t>西元前</a:t>
            </a:r>
            <a:r>
              <a:rPr lang="en-US" altLang="zh-TW" sz="4000" dirty="0"/>
              <a:t>7</a:t>
            </a:r>
            <a:r>
              <a:rPr lang="zh-TW" altLang="en-US" sz="4000" dirty="0"/>
              <a:t>世紀的希臘詩人</a:t>
            </a:r>
            <a:br>
              <a:rPr lang="zh-TW" altLang="en-US" sz="4000" dirty="0"/>
            </a:br>
            <a:r>
              <a:rPr lang="en-US" altLang="zh-TW" sz="4000" dirty="0"/>
              <a:t>Archilochus</a:t>
            </a:r>
            <a:endParaRPr lang="zh-TW" altLang="en-US" dirty="0"/>
          </a:p>
        </p:txBody>
      </p:sp>
      <p:sp>
        <p:nvSpPr>
          <p:cNvPr id="24580" name="矩形 1"/>
          <p:cNvSpPr>
            <a:spLocks noChangeArrowheads="1"/>
          </p:cNvSpPr>
          <p:nvPr/>
        </p:nvSpPr>
        <p:spPr bwMode="auto">
          <a:xfrm>
            <a:off x="2057400" y="3124200"/>
            <a:ext cx="65532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/>
              <a:t>在密碼學裡，密碼棒是個可使的傳遞訊息字母順序改變的工具，由一條加工過、且有夾帶訊息的皮革繞在一個木棒所組成。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在古希臘，文書記載著斯巴達人用此於軍事上的訊息傳遞。</a:t>
            </a:r>
          </a:p>
          <a:p>
            <a:endParaRPr lang="en-US" altLang="zh-TW"/>
          </a:p>
          <a:p>
            <a:r>
              <a:rPr lang="zh-TW" altLang="en-US"/>
              <a:t>密碼接受者需使用一個相同尺寸、讓他將密碼條繞在上面解讀的棒子。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快速且不容易解讀錯誤的優點，使它在戰場上大受歡迎。 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但是它很容易就被破解了</a:t>
            </a:r>
          </a:p>
        </p:txBody>
      </p:sp>
      <p:sp>
        <p:nvSpPr>
          <p:cNvPr id="24581" name="矩形 4"/>
          <p:cNvSpPr>
            <a:spLocks noChangeArrowheads="1"/>
          </p:cNvSpPr>
          <p:nvPr/>
        </p:nvSpPr>
        <p:spPr bwMode="auto">
          <a:xfrm>
            <a:off x="2014538" y="2767013"/>
            <a:ext cx="381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/>
              <a:t>https://zh.wikipedia.org/wiki/密碼棒</a:t>
            </a:r>
          </a:p>
        </p:txBody>
      </p:sp>
      <p:pic>
        <p:nvPicPr>
          <p:cNvPr id="24582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400"/>
            <a:ext cx="3810000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矩形 7"/>
          <p:cNvSpPr>
            <a:spLocks noChangeArrowheads="1"/>
          </p:cNvSpPr>
          <p:nvPr/>
        </p:nvSpPr>
        <p:spPr bwMode="auto">
          <a:xfrm>
            <a:off x="2032000" y="1714500"/>
            <a:ext cx="45720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4000"/>
              <a:t>Scytale cipher</a:t>
            </a: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>https://en.wikipedia.org/wiki/Scytale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88" y="1419225"/>
            <a:ext cx="4637087" cy="779463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 smtClean="0"/>
              <a:t>假設那棒可寫下四個字母使之圍繞</a:t>
            </a:r>
            <a:endParaRPr lang="en-US" altLang="zh-TW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 smtClean="0"/>
              <a:t>成圓圈且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個字母可連成一線。</a:t>
            </a:r>
            <a:endParaRPr lang="zh-TW" altLang="en-US" dirty="0"/>
          </a:p>
        </p:txBody>
      </p:sp>
      <p:pic>
        <p:nvPicPr>
          <p:cNvPr id="25603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5" y="1247775"/>
            <a:ext cx="27305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矩形 4"/>
          <p:cNvSpPr>
            <a:spLocks noChangeArrowheads="1"/>
          </p:cNvSpPr>
          <p:nvPr/>
        </p:nvSpPr>
        <p:spPr bwMode="auto">
          <a:xfrm>
            <a:off x="469900" y="2605088"/>
            <a:ext cx="4699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2100"/>
              <a:t>範例文字：</a:t>
            </a:r>
            <a:r>
              <a:rPr lang="en-US" altLang="zh-TW" sz="2100"/>
              <a:t>"Help me I am under attack".</a:t>
            </a:r>
            <a:endParaRPr lang="zh-TW" altLang="en-US" sz="2100"/>
          </a:p>
        </p:txBody>
      </p:sp>
      <p:sp>
        <p:nvSpPr>
          <p:cNvPr id="25605" name="矩形 5"/>
          <p:cNvSpPr>
            <a:spLocks noChangeArrowheads="1"/>
          </p:cNvSpPr>
          <p:nvPr/>
        </p:nvSpPr>
        <p:spPr bwMode="auto">
          <a:xfrm>
            <a:off x="1611313" y="3475038"/>
            <a:ext cx="17129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100"/>
              <a:t>H E L P M</a:t>
            </a:r>
          </a:p>
          <a:p>
            <a:r>
              <a:rPr lang="pt-BR" altLang="zh-TW" sz="2100"/>
              <a:t>E I A M U</a:t>
            </a:r>
          </a:p>
          <a:p>
            <a:r>
              <a:rPr lang="pt-BR" altLang="zh-TW" sz="2100"/>
              <a:t>N D E R A</a:t>
            </a:r>
          </a:p>
          <a:p>
            <a:r>
              <a:rPr lang="pt-BR" altLang="zh-TW" sz="2100"/>
              <a:t>T T A C K</a:t>
            </a:r>
          </a:p>
        </p:txBody>
      </p:sp>
      <p:sp>
        <p:nvSpPr>
          <p:cNvPr id="25606" name="矩形 6"/>
          <p:cNvSpPr>
            <a:spLocks noChangeArrowheads="1"/>
          </p:cNvSpPr>
          <p:nvPr/>
        </p:nvSpPr>
        <p:spPr bwMode="auto">
          <a:xfrm>
            <a:off x="863600" y="5592763"/>
            <a:ext cx="3862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400"/>
              <a:t>"HENTEIDTLAEAPMRCMUAK"</a:t>
            </a:r>
            <a:endParaRPr lang="zh-TW" altLang="en-US" sz="2400"/>
          </a:p>
        </p:txBody>
      </p:sp>
      <p:sp>
        <p:nvSpPr>
          <p:cNvPr id="8" name="向下箭號 7"/>
          <p:cNvSpPr/>
          <p:nvPr/>
        </p:nvSpPr>
        <p:spPr>
          <a:xfrm>
            <a:off x="2003425" y="3049588"/>
            <a:ext cx="471488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向下箭號 8"/>
          <p:cNvSpPr/>
          <p:nvPr/>
        </p:nvSpPr>
        <p:spPr>
          <a:xfrm>
            <a:off x="2098675" y="5046663"/>
            <a:ext cx="469900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矩形圖說文字 9"/>
          <p:cNvSpPr/>
          <p:nvPr/>
        </p:nvSpPr>
        <p:spPr>
          <a:xfrm>
            <a:off x="0" y="11113"/>
            <a:ext cx="9144000" cy="1184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4000" dirty="0" err="1"/>
              <a:t>Scytale</a:t>
            </a:r>
            <a:r>
              <a:rPr lang="en-US" altLang="zh-TW" sz="4000" dirty="0"/>
              <a:t> </a:t>
            </a:r>
            <a:r>
              <a:rPr lang="en-US" altLang="zh-TW" sz="4000" dirty="0"/>
              <a:t>cipher::</a:t>
            </a:r>
            <a:r>
              <a:rPr lang="zh-TW" altLang="en-US" sz="3200" dirty="0">
                <a:solidFill>
                  <a:srgbClr val="FFFF00"/>
                </a:solidFill>
              </a:rPr>
              <a:t>加</a:t>
            </a:r>
            <a:r>
              <a:rPr lang="zh-TW" altLang="en-US" sz="3200" dirty="0">
                <a:solidFill>
                  <a:srgbClr val="FFFF00"/>
                </a:solidFill>
              </a:rPr>
              <a:t>密</a:t>
            </a:r>
            <a:r>
              <a:rPr lang="zh-TW" altLang="en-US" sz="3200" dirty="0"/>
              <a:t>方法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dirty="0"/>
              <a:t>https://</a:t>
            </a:r>
            <a:r>
              <a:rPr lang="en-US" altLang="zh-TW" dirty="0"/>
              <a:t>en.wikipedia.org/wiki/Scytale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664075" y="857250"/>
            <a:ext cx="4479925" cy="5143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988" y="1614488"/>
            <a:ext cx="4637087" cy="779462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 smtClean="0"/>
              <a:t>假設那棒可寫下四個字母使之圍繞</a:t>
            </a:r>
            <a:endParaRPr lang="en-US" altLang="zh-TW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zh-TW" altLang="en-US" dirty="0" smtClean="0"/>
              <a:t>成圓圈且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個字母可連成一線。</a:t>
            </a:r>
            <a:endParaRPr lang="zh-TW" altLang="en-US" dirty="0"/>
          </a:p>
        </p:txBody>
      </p:sp>
      <p:sp>
        <p:nvSpPr>
          <p:cNvPr id="26628" name="矩形 4"/>
          <p:cNvSpPr>
            <a:spLocks noChangeArrowheads="1"/>
          </p:cNvSpPr>
          <p:nvPr/>
        </p:nvSpPr>
        <p:spPr bwMode="auto">
          <a:xfrm>
            <a:off x="26988" y="2681288"/>
            <a:ext cx="4699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2100"/>
              <a:t>範例文字：</a:t>
            </a:r>
            <a:r>
              <a:rPr lang="en-US" altLang="zh-TW" sz="2100"/>
              <a:t>"Help me I am under attack".</a:t>
            </a:r>
            <a:endParaRPr lang="zh-TW" altLang="en-US" sz="2100"/>
          </a:p>
        </p:txBody>
      </p:sp>
      <p:sp>
        <p:nvSpPr>
          <p:cNvPr id="26629" name="矩形 5"/>
          <p:cNvSpPr>
            <a:spLocks noChangeArrowheads="1"/>
          </p:cNvSpPr>
          <p:nvPr/>
        </p:nvSpPr>
        <p:spPr bwMode="auto">
          <a:xfrm>
            <a:off x="1435100" y="3762375"/>
            <a:ext cx="2057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100"/>
              <a:t>H E L P M</a:t>
            </a:r>
          </a:p>
          <a:p>
            <a:r>
              <a:rPr lang="pt-BR" altLang="zh-TW" sz="2100"/>
              <a:t>E I A M U</a:t>
            </a:r>
          </a:p>
          <a:p>
            <a:r>
              <a:rPr lang="pt-BR" altLang="zh-TW" sz="2100"/>
              <a:t>N D E R A</a:t>
            </a:r>
          </a:p>
          <a:p>
            <a:r>
              <a:rPr lang="pt-BR" altLang="zh-TW" sz="2100"/>
              <a:t>T T A C K</a:t>
            </a:r>
          </a:p>
        </p:txBody>
      </p:sp>
      <p:sp>
        <p:nvSpPr>
          <p:cNvPr id="26630" name="矩形 6"/>
          <p:cNvSpPr>
            <a:spLocks noChangeArrowheads="1"/>
          </p:cNvSpPr>
          <p:nvPr/>
        </p:nvSpPr>
        <p:spPr bwMode="auto">
          <a:xfrm>
            <a:off x="268288" y="5810250"/>
            <a:ext cx="386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400"/>
              <a:t>"HENTEIDTLAEAPMRCMUAK"</a:t>
            </a:r>
            <a:endParaRPr lang="zh-TW" altLang="en-US" sz="2400"/>
          </a:p>
        </p:txBody>
      </p:sp>
      <p:sp>
        <p:nvSpPr>
          <p:cNvPr id="8" name="向下箭號 7"/>
          <p:cNvSpPr/>
          <p:nvPr/>
        </p:nvSpPr>
        <p:spPr>
          <a:xfrm>
            <a:off x="1849438" y="3306763"/>
            <a:ext cx="471487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向下箭號 8"/>
          <p:cNvSpPr/>
          <p:nvPr/>
        </p:nvSpPr>
        <p:spPr>
          <a:xfrm>
            <a:off x="1849438" y="5243513"/>
            <a:ext cx="471487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矩形 9"/>
          <p:cNvSpPr/>
          <p:nvPr/>
        </p:nvSpPr>
        <p:spPr>
          <a:xfrm>
            <a:off x="6405563" y="4000500"/>
            <a:ext cx="1589087" cy="1131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Ｈ　Ｅ　Ｎ　Ｔ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Ｅ　Ｉ　Ｄ　Ｔ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Ｌ　Ａ　Ｅ　Ａ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Ｐ　Ｍ　Ｒ　Ｃ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Ｍ　Ｕ　Ａ　Ｋ</a:t>
            </a:r>
          </a:p>
        </p:txBody>
      </p:sp>
      <p:sp>
        <p:nvSpPr>
          <p:cNvPr id="26634" name="矩形 11"/>
          <p:cNvSpPr>
            <a:spLocks noChangeArrowheads="1"/>
          </p:cNvSpPr>
          <p:nvPr/>
        </p:nvSpPr>
        <p:spPr bwMode="auto">
          <a:xfrm>
            <a:off x="5149850" y="3027363"/>
            <a:ext cx="381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pt-BR" altLang="zh-TW" sz="2000"/>
              <a:t>"HENTEIDTLAEAPMRCMUAK"</a:t>
            </a:r>
            <a:endParaRPr lang="zh-TW" altLang="en-US" sz="2000"/>
          </a:p>
        </p:txBody>
      </p:sp>
      <p:sp>
        <p:nvSpPr>
          <p:cNvPr id="13" name="向下箭號 12"/>
          <p:cNvSpPr/>
          <p:nvPr/>
        </p:nvSpPr>
        <p:spPr>
          <a:xfrm>
            <a:off x="6729413" y="3540125"/>
            <a:ext cx="469900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4" name="向下箭號 13"/>
          <p:cNvSpPr/>
          <p:nvPr/>
        </p:nvSpPr>
        <p:spPr>
          <a:xfrm>
            <a:off x="6772275" y="5243513"/>
            <a:ext cx="469900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6637" name="矩形 14"/>
          <p:cNvSpPr>
            <a:spLocks noChangeArrowheads="1"/>
          </p:cNvSpPr>
          <p:nvPr/>
        </p:nvSpPr>
        <p:spPr bwMode="auto">
          <a:xfrm>
            <a:off x="5449888" y="5602288"/>
            <a:ext cx="31607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2100"/>
              <a:t>HELPMEIAMUNDERATTACK</a:t>
            </a:r>
            <a:endParaRPr lang="zh-TW" altLang="en-US" sz="2100"/>
          </a:p>
        </p:txBody>
      </p:sp>
      <p:sp>
        <p:nvSpPr>
          <p:cNvPr id="26638" name="矩形 15"/>
          <p:cNvSpPr>
            <a:spLocks noChangeArrowheads="1"/>
          </p:cNvSpPr>
          <p:nvPr/>
        </p:nvSpPr>
        <p:spPr bwMode="auto">
          <a:xfrm>
            <a:off x="5197475" y="219551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zh-TW" altLang="en-US" sz="2400"/>
              <a:t>解密方法</a:t>
            </a:r>
          </a:p>
        </p:txBody>
      </p:sp>
      <p:sp>
        <p:nvSpPr>
          <p:cNvPr id="17" name="矩形圖說文字 16"/>
          <p:cNvSpPr/>
          <p:nvPr/>
        </p:nvSpPr>
        <p:spPr>
          <a:xfrm>
            <a:off x="0" y="11113"/>
            <a:ext cx="9144000" cy="1184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4000" dirty="0" err="1"/>
              <a:t>Scytale</a:t>
            </a:r>
            <a:r>
              <a:rPr lang="en-US" altLang="zh-TW" sz="4000" dirty="0"/>
              <a:t> </a:t>
            </a:r>
            <a:r>
              <a:rPr lang="en-US" altLang="zh-TW" sz="4000" dirty="0"/>
              <a:t>cipher::</a:t>
            </a:r>
            <a:r>
              <a:rPr lang="zh-TW" altLang="en-US" sz="3200" dirty="0">
                <a:solidFill>
                  <a:srgbClr val="FFFF00"/>
                </a:solidFill>
              </a:rPr>
              <a:t>解</a:t>
            </a:r>
            <a:r>
              <a:rPr lang="zh-TW" altLang="en-US" sz="3200" dirty="0">
                <a:solidFill>
                  <a:srgbClr val="FFFF00"/>
                </a:solidFill>
              </a:rPr>
              <a:t>密</a:t>
            </a:r>
            <a:r>
              <a:rPr lang="zh-TW" altLang="en-US" sz="3200" dirty="0"/>
              <a:t>方法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dirty="0"/>
              <a:t>https://</a:t>
            </a:r>
            <a:r>
              <a:rPr lang="en-US" altLang="zh-TW" dirty="0"/>
              <a:t>en.wikipedia.org/wiki/Scytale</a:t>
            </a:r>
            <a:endParaRPr lang="zh-TW" altLang="en-US" dirty="0"/>
          </a:p>
        </p:txBody>
      </p:sp>
      <p:pic>
        <p:nvPicPr>
          <p:cNvPr id="26640" name="Picture 2" descr="https://upload.wikimedia.org/wikipedia/commons/thumb/5/51/Skytale.png/199px-Skyt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0" y="117475"/>
            <a:ext cx="27305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70" t="19487" r="38942" b="47091"/>
          <a:stretch/>
        </p:blipFill>
        <p:spPr>
          <a:xfrm>
            <a:off x="533400" y="3124200"/>
            <a:ext cx="7875588" cy="2579688"/>
          </a:xfrm>
        </p:spPr>
      </p:pic>
      <p:sp>
        <p:nvSpPr>
          <p:cNvPr id="5" name="矩形 4"/>
          <p:cNvSpPr/>
          <p:nvPr/>
        </p:nvSpPr>
        <p:spPr>
          <a:xfrm>
            <a:off x="533400" y="5562600"/>
            <a:ext cx="7778750" cy="6000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答案格式</a:t>
            </a: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</a:t>
            </a: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{XXXXXXXXXXXXXXXX}</a:t>
            </a:r>
            <a:endParaRPr lang="zh-TW" altLang="en-US" sz="3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0" y="0"/>
            <a:ext cx="9144000" cy="2895600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3600" dirty="0"/>
              <a:t>EKOPARTY CTF 2015: </a:t>
            </a:r>
            <a:r>
              <a:rPr lang="en-US" altLang="zh-TW" sz="3600" dirty="0"/>
              <a:t>SCYTCRYPTO</a:t>
            </a:r>
          </a:p>
          <a:p>
            <a:pPr algn="ctr">
              <a:defRPr/>
            </a:pPr>
            <a:endParaRPr lang="en-US" altLang="zh-TW" dirty="0"/>
          </a:p>
          <a:p>
            <a:pPr algn="ctr">
              <a:defRPr/>
            </a:pPr>
            <a:r>
              <a:rPr lang="en-US" altLang="zh-TW" dirty="0"/>
              <a:t>https://github.com/ctfs/write-ups-2015/tree/master/ekoparty-ctf-2015/crypto/cry50</a:t>
            </a:r>
            <a:endParaRPr lang="zh-TW" altLang="en-US" dirty="0"/>
          </a:p>
          <a:p>
            <a:pPr algn="ctr">
              <a:defRPr/>
            </a:pPr>
            <a:endParaRPr lang="zh-TW" altLang="en-US" dirty="0"/>
          </a:p>
        </p:txBody>
      </p:sp>
      <p:sp>
        <p:nvSpPr>
          <p:cNvPr id="27653" name="矩形 1"/>
          <p:cNvSpPr>
            <a:spLocks noChangeArrowheads="1"/>
          </p:cNvSpPr>
          <p:nvPr/>
        </p:nvSpPr>
        <p:spPr bwMode="auto">
          <a:xfrm>
            <a:off x="2136775" y="215582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>
                <a:solidFill>
                  <a:schemeClr val="bg1"/>
                </a:solidFill>
              </a:rPr>
              <a:t>Decrypt this strange word: ERTKSOOTCMCHYRAFYLIPL</a:t>
            </a:r>
            <a:endParaRPr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24200" y="2647950"/>
            <a:ext cx="3184525" cy="693738"/>
          </a:xfrm>
        </p:spPr>
        <p:txBody>
          <a:bodyPr>
            <a:normAutofit fontScale="77500" lnSpcReduction="200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sz="495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SCYT</a:t>
            </a:r>
            <a:r>
              <a:rPr lang="en-US" altLang="zh-TW" sz="49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</a:t>
            </a:r>
            <a:endParaRPr lang="zh-TW" altLang="en-US" sz="49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60713" y="4981575"/>
            <a:ext cx="2222500" cy="300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350" dirty="0"/>
              <a:t>www.dcode.fr/scytale-cipher</a:t>
            </a:r>
            <a:endParaRPr lang="zh-TW" altLang="en-US" sz="1350" dirty="0"/>
          </a:p>
        </p:txBody>
      </p:sp>
      <p:sp>
        <p:nvSpPr>
          <p:cNvPr id="28676" name="標題 1"/>
          <p:cNvSpPr txBox="1">
            <a:spLocks/>
          </p:cNvSpPr>
          <p:nvPr/>
        </p:nvSpPr>
        <p:spPr bwMode="auto">
          <a:xfrm>
            <a:off x="560388" y="2647950"/>
            <a:ext cx="228123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TW" altLang="en-US" sz="3300">
                <a:latin typeface="Times New Roman" pitchFamily="18" charset="0"/>
              </a:rPr>
              <a:t>題目告訴你</a:t>
            </a:r>
          </a:p>
        </p:txBody>
      </p:sp>
      <p:pic>
        <p:nvPicPr>
          <p:cNvPr id="28677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12"/>
          <a:stretch>
            <a:fillRect/>
          </a:stretch>
        </p:blipFill>
        <p:spPr bwMode="auto">
          <a:xfrm>
            <a:off x="330200" y="1155700"/>
            <a:ext cx="787876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"/>
          <p:cNvSpPr/>
          <p:nvPr/>
        </p:nvSpPr>
        <p:spPr>
          <a:xfrm>
            <a:off x="2841625" y="2782888"/>
            <a:ext cx="319088" cy="320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" name="向右箭號 7"/>
          <p:cNvSpPr/>
          <p:nvPr/>
        </p:nvSpPr>
        <p:spPr>
          <a:xfrm rot="5217939">
            <a:off x="3639344" y="3353594"/>
            <a:ext cx="717550" cy="681038"/>
          </a:xfrm>
          <a:prstGeom prst="rightArrow">
            <a:avLst>
              <a:gd name="adj1" fmla="val 50000"/>
              <a:gd name="adj2" fmla="val 43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8680" name="矩形 8"/>
          <p:cNvSpPr>
            <a:spLocks noChangeArrowheads="1"/>
          </p:cNvSpPr>
          <p:nvPr/>
        </p:nvSpPr>
        <p:spPr bwMode="auto">
          <a:xfrm>
            <a:off x="2981325" y="4094163"/>
            <a:ext cx="25781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3300"/>
              <a:t>scytale-cipher</a:t>
            </a:r>
            <a:endParaRPr lang="zh-TW" altLang="en-US" sz="330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560388" y="3482975"/>
            <a:ext cx="3079750" cy="592138"/>
          </a:xfrm>
          <a:prstGeom prst="rect">
            <a:avLst/>
          </a:prstGeom>
        </p:spPr>
        <p:txBody>
          <a:bodyPr lIns="68580" tIns="34290" rIns="68580" bIns="3429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3300" dirty="0" smtClean="0"/>
              <a:t>題目</a:t>
            </a:r>
            <a:r>
              <a:rPr lang="zh-TW" altLang="en-US" sz="3300" dirty="0"/>
              <a:t>又</a:t>
            </a:r>
            <a:r>
              <a:rPr lang="zh-TW" altLang="en-US" sz="3300" dirty="0" smtClean="0"/>
              <a:t>是</a:t>
            </a:r>
            <a:r>
              <a:rPr lang="zh-TW" altLang="en-US" sz="3300" dirty="0"/>
              <a:t>密碼問題</a:t>
            </a:r>
          </a:p>
        </p:txBody>
      </p:sp>
      <p:sp>
        <p:nvSpPr>
          <p:cNvPr id="11" name="矩形圖說文字 10"/>
          <p:cNvSpPr/>
          <p:nvPr/>
        </p:nvSpPr>
        <p:spPr>
          <a:xfrm>
            <a:off x="0" y="0"/>
            <a:ext cx="9144000" cy="954088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3200" dirty="0"/>
              <a:t>神猜</a:t>
            </a:r>
            <a:r>
              <a:rPr lang="zh-TW" altLang="en-US" sz="3200" dirty="0"/>
              <a:t>法</a:t>
            </a:r>
            <a:endParaRPr lang="zh-TW" altLang="en-US" sz="3200" dirty="0"/>
          </a:p>
          <a:p>
            <a:pPr algn="ctr">
              <a:defRPr/>
            </a:pPr>
            <a:endParaRPr lang="zh-TW" altLang="en-US" dirty="0"/>
          </a:p>
        </p:txBody>
      </p:sp>
      <p:sp>
        <p:nvSpPr>
          <p:cNvPr id="28683" name="矩形 1"/>
          <p:cNvSpPr>
            <a:spLocks noChangeArrowheads="1"/>
          </p:cNvSpPr>
          <p:nvPr/>
        </p:nvSpPr>
        <p:spPr bwMode="auto">
          <a:xfrm>
            <a:off x="457200" y="5638800"/>
            <a:ext cx="7915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/>
              <a:t>http://www.nobbd.de/blog/artikel.php?titel=write-up-Ekoparty-CTF---Crypto-50-100-200#weirdvigenere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77" r="37317" b="6665"/>
          <a:stretch/>
        </p:blipFill>
        <p:spPr>
          <a:xfrm>
            <a:off x="1000125" y="1333500"/>
            <a:ext cx="6069013" cy="4533900"/>
          </a:xfrm>
        </p:spPr>
      </p:pic>
      <p:sp>
        <p:nvSpPr>
          <p:cNvPr id="5" name="向右箭號 4"/>
          <p:cNvSpPr/>
          <p:nvPr/>
        </p:nvSpPr>
        <p:spPr>
          <a:xfrm>
            <a:off x="1471613" y="3403600"/>
            <a:ext cx="665162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84772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2400" dirty="0"/>
              <a:t>善用</a:t>
            </a:r>
            <a:r>
              <a:rPr lang="en-US" altLang="zh-TW" sz="2400" dirty="0"/>
              <a:t>Google</a:t>
            </a:r>
            <a:br>
              <a:rPr lang="en-US" altLang="zh-TW" sz="2400" dirty="0"/>
            </a:br>
            <a:r>
              <a:rPr lang="zh-TW" altLang="en-US" sz="2400" dirty="0"/>
              <a:t>看看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圖說文字 2"/>
          <p:cNvSpPr/>
          <p:nvPr/>
        </p:nvSpPr>
        <p:spPr>
          <a:xfrm>
            <a:off x="0" y="0"/>
            <a:ext cx="9144000" cy="847725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2400" dirty="0"/>
              <a:t>使用線上工具</a:t>
            </a:r>
            <a:endParaRPr lang="en-US" altLang="zh-TW" sz="2400" dirty="0"/>
          </a:p>
          <a:p>
            <a:pPr>
              <a:defRPr/>
            </a:pPr>
            <a:r>
              <a:rPr lang="en-US" altLang="zh-TW" dirty="0"/>
              <a:t>http://www.dcode.fr/scytale-cipher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11" t="10346" r="25926" b="12731"/>
          <a:stretch/>
        </p:blipFill>
        <p:spPr>
          <a:xfrm>
            <a:off x="1066800" y="1066800"/>
            <a:ext cx="7945438" cy="5257800"/>
          </a:xfrm>
        </p:spPr>
      </p:pic>
      <p:sp>
        <p:nvSpPr>
          <p:cNvPr id="12" name="向右箭號 11"/>
          <p:cNvSpPr/>
          <p:nvPr/>
        </p:nvSpPr>
        <p:spPr>
          <a:xfrm>
            <a:off x="3352800" y="3695700"/>
            <a:ext cx="1123950" cy="56038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輸入</a:t>
            </a:r>
            <a:endParaRPr lang="zh-TW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3560763" y="5145088"/>
            <a:ext cx="1123950" cy="56038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擇</a:t>
            </a:r>
          </a:p>
        </p:txBody>
      </p:sp>
      <p:sp>
        <p:nvSpPr>
          <p:cNvPr id="14" name="向右箭號 13"/>
          <p:cNvSpPr/>
          <p:nvPr/>
        </p:nvSpPr>
        <p:spPr>
          <a:xfrm>
            <a:off x="152400" y="4800600"/>
            <a:ext cx="1123950" cy="56038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解答在此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47650" y="4267200"/>
            <a:ext cx="8439150" cy="769938"/>
          </a:xfrm>
        </p:spPr>
        <p:txBody>
          <a:bodyPr wrap="none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sz="4400" dirty="0" smtClean="0"/>
              <a:t>EKO{MYFIRSTCRYPTOCHALL}</a:t>
            </a:r>
            <a:endParaRPr lang="zh-TW" altLang="en-US" sz="4400" dirty="0"/>
          </a:p>
        </p:txBody>
      </p:sp>
      <p:sp>
        <p:nvSpPr>
          <p:cNvPr id="31748" name="矩形 4"/>
          <p:cNvSpPr>
            <a:spLocks noChangeArrowheads="1"/>
          </p:cNvSpPr>
          <p:nvPr/>
        </p:nvSpPr>
        <p:spPr bwMode="auto">
          <a:xfrm>
            <a:off x="266700" y="1905000"/>
            <a:ext cx="801528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4400"/>
              <a:t>ERTKSOOTCMCHYRAFYLIPL</a:t>
            </a:r>
          </a:p>
        </p:txBody>
      </p:sp>
      <p:sp>
        <p:nvSpPr>
          <p:cNvPr id="31749" name="向下箭號 5"/>
          <p:cNvSpPr>
            <a:spLocks noChangeArrowheads="1"/>
          </p:cNvSpPr>
          <p:nvPr/>
        </p:nvSpPr>
        <p:spPr bwMode="auto">
          <a:xfrm>
            <a:off x="3330575" y="3006725"/>
            <a:ext cx="685800" cy="1063625"/>
          </a:xfrm>
          <a:prstGeom prst="downArrow">
            <a:avLst>
              <a:gd name="adj1" fmla="val 50000"/>
              <a:gd name="adj2" fmla="val 5001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52425" y="5638800"/>
            <a:ext cx="8439150" cy="769938"/>
          </a:xfrm>
        </p:spPr>
        <p:txBody>
          <a:bodyPr wrap="none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sz="4400" dirty="0" smtClean="0"/>
              <a:t>EKO{MYFIRSTCRYPTOCHALL}</a:t>
            </a:r>
            <a:endParaRPr lang="zh-TW" altLang="en-US" sz="4400" dirty="0"/>
          </a:p>
        </p:txBody>
      </p:sp>
      <p:sp>
        <p:nvSpPr>
          <p:cNvPr id="32772" name="矩形 4"/>
          <p:cNvSpPr>
            <a:spLocks noChangeArrowheads="1"/>
          </p:cNvSpPr>
          <p:nvPr/>
        </p:nvSpPr>
        <p:spPr bwMode="auto">
          <a:xfrm>
            <a:off x="228600" y="958850"/>
            <a:ext cx="801528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4400"/>
              <a:t>ERTKSOOTCMCHYRAFYLIPL</a:t>
            </a:r>
          </a:p>
        </p:txBody>
      </p:sp>
      <p:sp>
        <p:nvSpPr>
          <p:cNvPr id="32773" name="向下箭號 5"/>
          <p:cNvSpPr>
            <a:spLocks noChangeArrowheads="1"/>
          </p:cNvSpPr>
          <p:nvPr/>
        </p:nvSpPr>
        <p:spPr bwMode="auto">
          <a:xfrm>
            <a:off x="914400" y="2308225"/>
            <a:ext cx="685800" cy="3254375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2774" name="矩形 6"/>
          <p:cNvSpPr>
            <a:spLocks noChangeArrowheads="1"/>
          </p:cNvSpPr>
          <p:nvPr/>
        </p:nvSpPr>
        <p:spPr bwMode="auto">
          <a:xfrm>
            <a:off x="5943600" y="1630363"/>
            <a:ext cx="1236663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3600"/>
              <a:t>ERT</a:t>
            </a:r>
          </a:p>
          <a:p>
            <a:r>
              <a:rPr lang="en-US" altLang="zh-TW" sz="3600"/>
              <a:t>KSO</a:t>
            </a:r>
          </a:p>
          <a:p>
            <a:r>
              <a:rPr lang="en-US" altLang="zh-TW" sz="3600"/>
              <a:t>OTC</a:t>
            </a:r>
          </a:p>
          <a:p>
            <a:r>
              <a:rPr lang="en-US" altLang="zh-TW" sz="3600"/>
              <a:t>MCH</a:t>
            </a:r>
          </a:p>
          <a:p>
            <a:r>
              <a:rPr lang="en-US" altLang="zh-TW" sz="3600"/>
              <a:t>YRA</a:t>
            </a:r>
          </a:p>
          <a:p>
            <a:r>
              <a:rPr lang="en-US" altLang="zh-TW" sz="3600"/>
              <a:t>FYL</a:t>
            </a:r>
          </a:p>
          <a:p>
            <a:r>
              <a:rPr lang="en-US" altLang="zh-TW" sz="3600"/>
              <a:t>IPL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/>
          </a:p>
        </p:txBody>
      </p:sp>
      <p:sp>
        <p:nvSpPr>
          <p:cNvPr id="33797" name="矩形 5"/>
          <p:cNvSpPr>
            <a:spLocks noChangeArrowheads="1"/>
          </p:cNvSpPr>
          <p:nvPr/>
        </p:nvSpPr>
        <p:spPr bwMode="auto">
          <a:xfrm>
            <a:off x="1371600" y="2090738"/>
            <a:ext cx="29543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5400">
                <a:solidFill>
                  <a:schemeClr val="bg1"/>
                </a:solidFill>
                <a:latin typeface="Arial" pitchFamily="34" charset="0"/>
              </a:rPr>
              <a:t>老師手冊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-12700" y="2365375"/>
            <a:ext cx="9144000" cy="34194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381000" y="207963"/>
            <a:ext cx="7886700" cy="625475"/>
          </a:xfrm>
        </p:spPr>
        <p:txBody>
          <a:bodyPr/>
          <a:lstStyle/>
          <a:p>
            <a:pPr algn="l">
              <a:defRPr/>
            </a:pPr>
            <a:r>
              <a:rPr lang="zh-TW" altLang="en-US" dirty="0" smtClean="0"/>
              <a:t>學習</a:t>
            </a:r>
            <a:r>
              <a:rPr lang="zh-TW" altLang="en-US" dirty="0"/>
              <a:t>地圖</a:t>
            </a:r>
            <a:r>
              <a:rPr lang="en-US" altLang="zh-TW" dirty="0" smtClean="0"/>
              <a:t>:</a:t>
            </a:r>
            <a:r>
              <a:rPr lang="zh-TW" altLang="en-US" dirty="0"/>
              <a:t>基礎密碼學課程模組</a:t>
            </a:r>
            <a:endParaRPr lang="zh-TW" altLang="en-US" dirty="0" smtClean="0"/>
          </a:p>
        </p:txBody>
      </p:sp>
      <p:sp>
        <p:nvSpPr>
          <p:cNvPr id="7172" name="矩形 5"/>
          <p:cNvSpPr>
            <a:spLocks noChangeArrowheads="1"/>
          </p:cNvSpPr>
          <p:nvPr/>
        </p:nvSpPr>
        <p:spPr bwMode="auto">
          <a:xfrm>
            <a:off x="2871788" y="2870200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6" name="內容版面配置區 2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247650" y="2536825"/>
            <a:ext cx="5116513" cy="1743075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8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sz="18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現代密碼學</a:t>
            </a:r>
            <a:r>
              <a:rPr lang="en-US" altLang="zh-TW" sz="18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r>
              <a:rPr lang="zh-TW" altLang="en-US" sz="18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</a:t>
            </a:r>
            <a:r>
              <a:rPr lang="zh-TW" altLang="en-US" sz="18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單元</a:t>
            </a:r>
            <a:r>
              <a:rPr lang="en-US" altLang="zh-TW" sz="105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05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選讀課程</a:t>
            </a:r>
            <a:r>
              <a:rPr lang="en-US" altLang="zh-TW" sz="105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</a:t>
            </a:r>
            <a:r>
              <a:rPr lang="zh-TW" altLang="en-US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介紹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現代密碼</a:t>
            </a:r>
            <a:r>
              <a:rPr lang="zh-TW" altLang="en-US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學之基本觀念</a:t>
            </a: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錄影教學</a:t>
            </a: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altLang="zh-TW" sz="1600" b="1" kern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zh-TW" altLang="en-US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非對稱式</a:t>
            </a:r>
            <a:r>
              <a:rPr lang="zh-TW" altLang="en-US" sz="1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密碼</a:t>
            </a:r>
            <a:r>
              <a:rPr lang="zh-TW" altLang="en-US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</a:t>
            </a:r>
            <a:r>
              <a:rPr lang="en-US" altLang="zh-TW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(RSA)</a:t>
            </a: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zh-TW" altLang="en-US" sz="12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對稱式密碼學</a:t>
            </a:r>
            <a:r>
              <a:rPr lang="en-US" altLang="zh-TW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(DES/3DES/AES)</a:t>
            </a:r>
          </a:p>
          <a:p>
            <a:pPr marL="400050" lvl="1" indent="0">
              <a:buFont typeface="Wingdings" panose="05000000000000000000" pitchFamily="2" charset="2"/>
              <a:buNone/>
              <a:defRPr/>
            </a:pPr>
            <a:r>
              <a:rPr lang="en-US" altLang="zh-TW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</a:t>
            </a:r>
            <a:r>
              <a:rPr lang="zh-TW" altLang="en-US" sz="12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雜湊技術</a:t>
            </a:r>
            <a:endParaRPr lang="en-US" altLang="zh-TW" sz="1200" b="1" kern="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</a:t>
            </a:r>
            <a:r>
              <a:rPr lang="zh-TW" altLang="en-US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1600" b="1" kern="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openssl</a:t>
            </a:r>
            <a:r>
              <a:rPr lang="zh-TW" altLang="en-US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實測現代密碼學之加解密過程</a:t>
            </a: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錄影教學</a:t>
            </a: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altLang="zh-TW" sz="1600" b="1" kern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內容版面配置區 2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5549900" y="2552700"/>
            <a:ext cx="3352800" cy="6858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TW" alt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進行加解密與破密</a:t>
            </a:r>
            <a:r>
              <a:rPr lang="en-US" altLang="zh-TW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課程</a:t>
            </a:r>
            <a:r>
              <a:rPr lang="zh-TW" alt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單元</a:t>
            </a:r>
            <a:r>
              <a:rPr lang="en-US" altLang="zh-TW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選讀課程</a:t>
            </a:r>
            <a:r>
              <a:rPr lang="en-US" altLang="zh-TW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altLang="zh-TW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</a:t>
            </a:r>
            <a:r>
              <a:rPr lang="zh-TW" altLang="en-US" sz="1600" b="1" kern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錄影教學</a:t>
            </a:r>
            <a:r>
              <a:rPr lang="en-US" altLang="zh-TW" sz="16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altLang="zh-TW" sz="1600" b="1" kern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內容版面配置區 2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1714500" y="4471988"/>
            <a:ext cx="3649663" cy="1230312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TW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古典密碼學</a:t>
            </a:r>
            <a:r>
              <a:rPr lang="en-US" altLang="zh-TW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r>
              <a:rPr lang="zh-TW" altLang="en-US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課程單元</a:t>
            </a:r>
            <a:endParaRPr lang="en-US" altLang="zh-TW" sz="1600" b="1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從凱薩密碼認識密碼學之加密與解密</a:t>
            </a:r>
            <a:endParaRPr lang="en-US" altLang="zh-TW" sz="1600" b="1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凱薩</a:t>
            </a:r>
            <a:r>
              <a:rPr lang="zh-TW" altLang="en-US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密碼之暴力破解法</a:t>
            </a:r>
            <a:endParaRPr lang="en-US" altLang="zh-TW" sz="1600" b="1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頻率分析</a:t>
            </a:r>
            <a:r>
              <a:rPr lang="zh-TW" altLang="en-US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</a:t>
            </a:r>
            <a:r>
              <a:rPr lang="en-US" altLang="zh-TW" sz="1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…..</a:t>
            </a:r>
            <a:endParaRPr lang="zh-TW" altLang="en-US" sz="1600" b="1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74863" y="981075"/>
            <a:ext cx="7056437" cy="40005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/>
              <a:t>《</a:t>
            </a:r>
            <a:r>
              <a:rPr lang="zh-TW" altLang="en-US" sz="2000" dirty="0"/>
              <a:t>現代密碼學</a:t>
            </a:r>
            <a:r>
              <a:rPr lang="en-US" altLang="zh-TW" sz="2000" dirty="0"/>
              <a:t>》</a:t>
            </a:r>
            <a:r>
              <a:rPr lang="zh-TW" altLang="en-US" sz="2000" dirty="0"/>
              <a:t>之破密分析大學</a:t>
            </a:r>
            <a:r>
              <a:rPr lang="en-US" altLang="zh-TW" sz="2000" dirty="0"/>
              <a:t>/</a:t>
            </a:r>
            <a:r>
              <a:rPr lang="zh-TW" altLang="en-US" sz="2000" dirty="0"/>
              <a:t>研究所課程</a:t>
            </a:r>
          </a:p>
        </p:txBody>
      </p:sp>
      <p:sp>
        <p:nvSpPr>
          <p:cNvPr id="11" name="矩形 10"/>
          <p:cNvSpPr/>
          <p:nvPr/>
        </p:nvSpPr>
        <p:spPr>
          <a:xfrm>
            <a:off x="2074863" y="1711325"/>
            <a:ext cx="2573337" cy="40005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/>
              <a:t>《</a:t>
            </a:r>
            <a:r>
              <a:rPr lang="zh-TW" altLang="en-US" sz="2000" dirty="0"/>
              <a:t>密碼學</a:t>
            </a:r>
            <a:r>
              <a:rPr lang="en-US" altLang="zh-TW" sz="2000" dirty="0"/>
              <a:t>》</a:t>
            </a:r>
            <a:r>
              <a:rPr lang="zh-TW" altLang="en-US" sz="2000" dirty="0"/>
              <a:t>大學課程</a:t>
            </a:r>
          </a:p>
        </p:txBody>
      </p:sp>
      <p:sp>
        <p:nvSpPr>
          <p:cNvPr id="4" name="矩形 3"/>
          <p:cNvSpPr/>
          <p:nvPr/>
        </p:nvSpPr>
        <p:spPr>
          <a:xfrm>
            <a:off x="-76200" y="5780088"/>
            <a:ext cx="5002213" cy="369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《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資訊安全基礎實務課程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》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基礎密碼學課程模組</a:t>
            </a:r>
          </a:p>
        </p:txBody>
      </p:sp>
      <p:cxnSp>
        <p:nvCxnSpPr>
          <p:cNvPr id="7179" name="直線單箭頭接點 9"/>
          <p:cNvCxnSpPr>
            <a:cxnSpLocks noChangeShapeType="1"/>
          </p:cNvCxnSpPr>
          <p:nvPr/>
        </p:nvCxnSpPr>
        <p:spPr bwMode="auto">
          <a:xfrm flipV="1">
            <a:off x="6705600" y="1504950"/>
            <a:ext cx="0" cy="10318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0" name="直線單箭頭接點 14"/>
          <p:cNvCxnSpPr>
            <a:cxnSpLocks noChangeShapeType="1"/>
          </p:cNvCxnSpPr>
          <p:nvPr/>
        </p:nvCxnSpPr>
        <p:spPr bwMode="auto">
          <a:xfrm flipV="1">
            <a:off x="3933825" y="1978025"/>
            <a:ext cx="0" cy="574675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1" name="直線單箭頭接點 16"/>
          <p:cNvCxnSpPr>
            <a:cxnSpLocks noChangeShapeType="1"/>
          </p:cNvCxnSpPr>
          <p:nvPr/>
        </p:nvCxnSpPr>
        <p:spPr bwMode="auto">
          <a:xfrm flipV="1">
            <a:off x="3954463" y="4122738"/>
            <a:ext cx="0" cy="398462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2" name="直線單箭頭接點 22"/>
          <p:cNvCxnSpPr>
            <a:cxnSpLocks noChangeShapeType="1"/>
          </p:cNvCxnSpPr>
          <p:nvPr/>
        </p:nvCxnSpPr>
        <p:spPr bwMode="auto">
          <a:xfrm flipV="1">
            <a:off x="3933825" y="1338263"/>
            <a:ext cx="0" cy="376237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83" name="圖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5380038"/>
            <a:ext cx="3595687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4" name="直線單箭頭接點 35"/>
          <p:cNvCxnSpPr>
            <a:cxnSpLocks noChangeShapeType="1"/>
          </p:cNvCxnSpPr>
          <p:nvPr/>
        </p:nvCxnSpPr>
        <p:spPr bwMode="auto">
          <a:xfrm flipV="1">
            <a:off x="6629400" y="3238500"/>
            <a:ext cx="0" cy="201930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5" name="直線單箭頭接點 37"/>
          <p:cNvCxnSpPr>
            <a:cxnSpLocks noChangeShapeType="1"/>
          </p:cNvCxnSpPr>
          <p:nvPr/>
        </p:nvCxnSpPr>
        <p:spPr bwMode="auto">
          <a:xfrm flipV="1">
            <a:off x="5364163" y="3357563"/>
            <a:ext cx="1112837" cy="1042987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219075" y="1736725"/>
          <a:ext cx="8620125" cy="451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368"/>
                <a:gridCol w="6301757"/>
              </a:tblGrid>
              <a:tr h="2819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78" marR="68578" marT="34285" marB="34285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78" marR="68578" marT="34285" marB="34285"/>
                </a:tc>
              </a:tr>
              <a:tr h="708560">
                <a:tc gridSpan="2">
                  <a:txBody>
                    <a:bodyPr/>
                    <a:lstStyle/>
                    <a:p>
                      <a:r>
                        <a:rPr lang="en-US" altLang="zh-TW" sz="2800" dirty="0" smtClean="0"/>
                        <a:t>Substitution ciphers</a:t>
                      </a:r>
                      <a:r>
                        <a:rPr lang="zh-TW" altLang="en-US" sz="2800" dirty="0" smtClean="0"/>
                        <a:t>  </a:t>
                      </a:r>
                      <a:r>
                        <a:rPr lang="zh-TW" altLang="en-US" sz="2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替換加密</a:t>
                      </a:r>
                      <a:endParaRPr lang="zh-TW" altLang="en-US" sz="2800" dirty="0"/>
                    </a:p>
                    <a:p>
                      <a:r>
                        <a:rPr lang="en-US" altLang="zh-TW" sz="1400" dirty="0" smtClean="0"/>
                        <a:t>https://en.wikipedia.org/wiki/Substitution_cipher</a:t>
                      </a:r>
                      <a:endParaRPr lang="zh-TW" altLang="en-US" sz="1400" dirty="0"/>
                    </a:p>
                  </a:txBody>
                  <a:tcPr marL="68578" marR="68578" marT="34285" marB="34285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  <a:tr h="281900">
                <a:tc rowSpan="2"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Monoalphabetic</a:t>
                      </a:r>
                      <a:r>
                        <a:rPr lang="en-US" altLang="zh-TW" sz="1400" dirty="0" smtClean="0"/>
                        <a:t> substitution</a:t>
                      </a:r>
                      <a:endParaRPr lang="zh-TW" altLang="en-US" sz="1400" dirty="0"/>
                    </a:p>
                  </a:txBody>
                  <a:tcPr marL="68578" marR="68578" marT="34285" marB="34285"/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凱撒密碼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Caesar cipher(ROT13)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[https://en.wikipedia.org/wiki/Caesar_cipher]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78" marR="68578" marT="34285" marB="34285"/>
                </a:tc>
              </a:tr>
              <a:tr h="281900">
                <a:tc v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Affine cipher</a:t>
                      </a:r>
                      <a:r>
                        <a:rPr lang="zh-TW" altLang="en-US" sz="1400" dirty="0" smtClean="0"/>
                        <a:t>    </a:t>
                      </a:r>
                      <a:r>
                        <a:rPr lang="en-US" altLang="zh-TW" sz="1400" dirty="0" err="1" smtClean="0"/>
                        <a:t>Atbash</a:t>
                      </a:r>
                      <a:r>
                        <a:rPr lang="en-US" altLang="zh-TW" sz="1400" dirty="0" smtClean="0"/>
                        <a:t> cipher</a:t>
                      </a:r>
                      <a:r>
                        <a:rPr lang="zh-TW" altLang="en-US" sz="1400" dirty="0" smtClean="0"/>
                        <a:t>  </a:t>
                      </a:r>
                      <a:r>
                        <a:rPr lang="en-US" altLang="zh-TW" sz="1400" dirty="0" smtClean="0"/>
                        <a:t>Keyword cipher</a:t>
                      </a:r>
                      <a:endParaRPr lang="zh-TW" altLang="en-US" sz="1400" dirty="0"/>
                    </a:p>
                  </a:txBody>
                  <a:tcPr marL="68578" marR="68578" marT="34285" marB="34285"/>
                </a:tc>
              </a:tr>
              <a:tr h="70856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Polyalphabetic substitution</a:t>
                      </a:r>
                      <a:endParaRPr lang="zh-TW" altLang="en-US" sz="1400" dirty="0"/>
                    </a:p>
                  </a:txBody>
                  <a:tcPr marL="68578" marR="68578" marT="34285" marB="34285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Vigenère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cipher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(https://en.wikipedia.org/wiki/Vigen%C3%A8re_cipher)</a:t>
                      </a:r>
                    </a:p>
                    <a:p>
                      <a:r>
                        <a:rPr lang="en-US" altLang="zh-TW" sz="1400" dirty="0" err="1" smtClean="0"/>
                        <a:t>Autokey</a:t>
                      </a:r>
                      <a:r>
                        <a:rPr lang="en-US" altLang="zh-TW" sz="1400" dirty="0" smtClean="0"/>
                        <a:t> cipher</a:t>
                      </a:r>
                    </a:p>
                    <a:p>
                      <a:r>
                        <a:rPr lang="en-US" altLang="zh-TW" sz="1400" dirty="0" smtClean="0"/>
                        <a:t>Homophonic substitution cipher</a:t>
                      </a:r>
                      <a:endParaRPr lang="zh-TW" altLang="en-US" sz="1400" dirty="0"/>
                    </a:p>
                  </a:txBody>
                  <a:tcPr marL="68578" marR="68578" marT="34285" marB="34285"/>
                </a:tc>
              </a:tr>
              <a:tr h="281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Polygraphic</a:t>
                      </a:r>
                      <a:r>
                        <a:rPr lang="en-US" altLang="zh-TW" sz="1400" dirty="0" smtClean="0"/>
                        <a:t> substitution</a:t>
                      </a:r>
                    </a:p>
                  </a:txBody>
                  <a:tcPr marL="68578" marR="68578" marT="34285" marB="34285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Playfair</a:t>
                      </a:r>
                      <a:r>
                        <a:rPr lang="en-US" altLang="zh-TW" sz="1400" dirty="0" smtClean="0"/>
                        <a:t> cipher</a:t>
                      </a:r>
                      <a:r>
                        <a:rPr lang="zh-TW" altLang="en-US" sz="1400" dirty="0" smtClean="0"/>
                        <a:t>    </a:t>
                      </a:r>
                      <a:r>
                        <a:rPr lang="en-US" altLang="zh-TW" sz="1400" dirty="0" smtClean="0"/>
                        <a:t>Hill cipher</a:t>
                      </a:r>
                      <a:endParaRPr lang="zh-TW" altLang="en-US" sz="1400" dirty="0"/>
                    </a:p>
                  </a:txBody>
                  <a:tcPr marL="68578" marR="68578" marT="34285" marB="34285"/>
                </a:tc>
              </a:tr>
              <a:tr h="678085">
                <a:tc gridSpan="2">
                  <a:txBody>
                    <a:bodyPr/>
                    <a:lstStyle/>
                    <a:p>
                      <a:r>
                        <a:rPr lang="en-US" altLang="zh-TW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Transposition ciphers </a:t>
                      </a:r>
                      <a:r>
                        <a:rPr lang="zh-TW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換位加密法</a:t>
                      </a:r>
                      <a:endParaRPr lang="zh-TW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https://en.wikipedia.org/wiki/Transposition_cipher</a:t>
                      </a:r>
                      <a:endParaRPr lang="zh-TW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78" marR="68578" marT="34285" marB="34285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</a:tr>
              <a:tr h="2819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78" marR="68578" marT="34285" marB="34285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Rail Fence cipher</a:t>
                      </a:r>
                      <a:r>
                        <a:rPr lang="zh-TW" altLang="en-US" sz="1400" dirty="0" smtClean="0"/>
                        <a:t>      </a:t>
                      </a:r>
                      <a:r>
                        <a:rPr lang="en-US" altLang="zh-TW" sz="1400" dirty="0" smtClean="0"/>
                        <a:t>Route cipher</a:t>
                      </a:r>
                      <a:endParaRPr lang="zh-TW" altLang="en-US" sz="1400" dirty="0"/>
                    </a:p>
                  </a:txBody>
                  <a:tcPr marL="68578" marR="68578" marT="34285" marB="34285"/>
                </a:tc>
              </a:tr>
              <a:tr h="1013318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78" marR="68578" marT="34285" marB="34285"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Scytale</a:t>
                      </a:r>
                      <a:r>
                        <a:rPr lang="zh-TW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密碼棒</a:t>
                      </a:r>
                      <a:endParaRPr lang="en-US" altLang="zh-TW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400" dirty="0" smtClean="0"/>
                        <a:t>Grille</a:t>
                      </a:r>
                    </a:p>
                    <a:p>
                      <a:r>
                        <a:rPr lang="en-US" altLang="zh-TW" sz="1400" dirty="0" smtClean="0"/>
                        <a:t>Permutation cipher</a:t>
                      </a:r>
                    </a:p>
                    <a:p>
                      <a:r>
                        <a:rPr lang="en-US" altLang="zh-TW" sz="1400" dirty="0" smtClean="0"/>
                        <a:t>VIC cipher </a:t>
                      </a:r>
                      <a:endParaRPr lang="zh-TW" altLang="en-US" sz="1400" dirty="0"/>
                    </a:p>
                  </a:txBody>
                  <a:tcPr marL="68578" marR="68578" marT="34285" marB="34285"/>
                </a:tc>
              </a:tr>
            </a:tbl>
          </a:graphicData>
        </a:graphic>
      </p:graphicFrame>
      <p:sp>
        <p:nvSpPr>
          <p:cNvPr id="34849" name="矩形 3"/>
          <p:cNvSpPr>
            <a:spLocks noChangeArrowheads="1"/>
          </p:cNvSpPr>
          <p:nvPr/>
        </p:nvSpPr>
        <p:spPr bwMode="auto">
          <a:xfrm>
            <a:off x="76200" y="1042988"/>
            <a:ext cx="8763000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r>
              <a:rPr lang="en-US" altLang="zh-TW" sz="2800"/>
              <a:t>https://en.wikipedia.org/wiki/Outline_of_cryptography</a:t>
            </a:r>
            <a:endParaRPr lang="zh-TW" altLang="en-US" sz="2800"/>
          </a:p>
        </p:txBody>
      </p:sp>
      <p:sp>
        <p:nvSpPr>
          <p:cNvPr id="3" name="矩形圖說文字 2"/>
          <p:cNvSpPr/>
          <p:nvPr/>
        </p:nvSpPr>
        <p:spPr>
          <a:xfrm>
            <a:off x="0" y="0"/>
            <a:ext cx="9144000" cy="85725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2800" dirty="0"/>
              <a:t>古典密碼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classical ciphers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5400" dirty="0"/>
              <a:t>替換</a:t>
            </a:r>
            <a:r>
              <a:rPr lang="zh-TW" altLang="en-US" sz="5400" dirty="0"/>
              <a:t>式</a:t>
            </a:r>
            <a:r>
              <a:rPr lang="zh-TW" altLang="en-US" sz="5400" dirty="0"/>
              <a:t>密碼</a:t>
            </a:r>
            <a:r>
              <a:rPr lang="ja-JP" altLang="en-US" sz="5400" dirty="0">
                <a:latin typeface="標楷體" panose="03000509000000000000" pitchFamily="65" charset="-120"/>
              </a:rPr>
              <a:t>の</a:t>
            </a: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</a:rPr>
              <a:t>頻率分析法</a:t>
            </a: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6600" dirty="0"/>
              <a:t>Substitution cipher</a:t>
            </a:r>
          </a:p>
          <a:p>
            <a:pPr algn="ctr">
              <a:defRPr/>
            </a:pPr>
            <a:endParaRPr lang="en-US" altLang="zh-TW" sz="6600" dirty="0"/>
          </a:p>
          <a:p>
            <a:pPr algn="ctr">
              <a:defRPr/>
            </a:pPr>
            <a:r>
              <a:rPr lang="en-US" altLang="zh-TW" dirty="0"/>
              <a:t>https://zh.wikipedia.org/wiki/%E9%A2%91%E7%8E%87%E5%88%86%E6%9E%90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圖說文字 6"/>
          <p:cNvSpPr/>
          <p:nvPr/>
        </p:nvSpPr>
        <p:spPr>
          <a:xfrm>
            <a:off x="0" y="0"/>
            <a:ext cx="9144000" cy="3705225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4000" dirty="0"/>
              <a:t>Pico CTF 2014 : </a:t>
            </a:r>
            <a:r>
              <a:rPr lang="en-US" altLang="zh-TW" sz="4000" dirty="0"/>
              <a:t>Substitution</a:t>
            </a:r>
          </a:p>
          <a:p>
            <a:pPr algn="ctr">
              <a:defRPr/>
            </a:pPr>
            <a:endParaRPr lang="en-US" altLang="zh-TW" sz="800" dirty="0"/>
          </a:p>
          <a:p>
            <a:pPr algn="ctr">
              <a:defRPr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://github.com/ctfs/write-ups-2014/tree/master/pico-ctf-2014/crypto/substitution-50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867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5188"/>
            <a:ext cx="9151938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062288" y="5902325"/>
            <a:ext cx="1108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</a:rPr>
              <a:t>頻率分析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28600"/>
            <a:ext cx="5516562" cy="619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5" y="1512888"/>
            <a:ext cx="8321675" cy="4899025"/>
          </a:xfrm>
        </p:spPr>
      </p:pic>
      <p:sp>
        <p:nvSpPr>
          <p:cNvPr id="7" name="矩形 6"/>
          <p:cNvSpPr/>
          <p:nvPr/>
        </p:nvSpPr>
        <p:spPr>
          <a:xfrm>
            <a:off x="3027363" y="2641600"/>
            <a:ext cx="698500" cy="70802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7594600" y="3286125"/>
            <a:ext cx="833438" cy="5095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263525" y="4448175"/>
            <a:ext cx="601663" cy="1012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0" y="0"/>
            <a:ext cx="9144000" cy="8477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3200" dirty="0"/>
              <a:t>使用線上工具</a:t>
            </a:r>
            <a:endParaRPr lang="en-US" altLang="zh-TW" sz="3200" dirty="0"/>
          </a:p>
          <a:p>
            <a:pPr>
              <a:defRPr/>
            </a:pPr>
            <a:r>
              <a:rPr lang="en-US" altLang="zh-TW" sz="2400" dirty="0"/>
              <a:t>http://quipqiup.com/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/>
          </a:p>
        </p:txBody>
      </p:sp>
      <p:sp>
        <p:nvSpPr>
          <p:cNvPr id="39941" name="矩形 4"/>
          <p:cNvSpPr>
            <a:spLocks noChangeArrowheads="1"/>
          </p:cNvSpPr>
          <p:nvPr/>
        </p:nvSpPr>
        <p:spPr bwMode="auto">
          <a:xfrm>
            <a:off x="1370013" y="3508375"/>
            <a:ext cx="5456237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4000">
                <a:solidFill>
                  <a:schemeClr val="bg1"/>
                </a:solidFill>
                <a:latin typeface="Arial" pitchFamily="34" charset="0"/>
              </a:rPr>
              <a:t>基礎密碼學之破密分析</a:t>
            </a:r>
            <a:r>
              <a:rPr lang="en-US" altLang="zh-TW" sz="4000">
                <a:solidFill>
                  <a:schemeClr val="bg1"/>
                </a:solidFill>
                <a:latin typeface="Arial" pitchFamily="34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4000">
                <a:solidFill>
                  <a:schemeClr val="bg1"/>
                </a:solidFill>
                <a:latin typeface="Arial" pitchFamily="34" charset="0"/>
              </a:rPr>
              <a:t>暴力破解法</a:t>
            </a:r>
            <a:endParaRPr lang="en-US" altLang="zh-TW" sz="4000">
              <a:solidFill>
                <a:schemeClr val="bg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4000">
                <a:solidFill>
                  <a:schemeClr val="bg1"/>
                </a:solidFill>
                <a:latin typeface="Arial" pitchFamily="34" charset="0"/>
              </a:rPr>
              <a:t>頻率分析法</a:t>
            </a:r>
          </a:p>
        </p:txBody>
      </p:sp>
      <p:sp>
        <p:nvSpPr>
          <p:cNvPr id="39942" name="矩形 5"/>
          <p:cNvSpPr>
            <a:spLocks noChangeArrowheads="1"/>
          </p:cNvSpPr>
          <p:nvPr/>
        </p:nvSpPr>
        <p:spPr bwMode="auto">
          <a:xfrm>
            <a:off x="1371600" y="2090738"/>
            <a:ext cx="2955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5400">
                <a:solidFill>
                  <a:schemeClr val="bg1"/>
                </a:solidFill>
                <a:latin typeface="Arial" pitchFamily="34" charset="0"/>
              </a:rPr>
              <a:t>體驗一下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TW" altLang="en-US"/>
          </a:p>
        </p:txBody>
      </p:sp>
      <p:sp>
        <p:nvSpPr>
          <p:cNvPr id="8197" name="矩形 4"/>
          <p:cNvSpPr>
            <a:spLocks noChangeArrowheads="1"/>
          </p:cNvSpPr>
          <p:nvPr/>
        </p:nvSpPr>
        <p:spPr bwMode="auto">
          <a:xfrm>
            <a:off x="990600" y="2743200"/>
            <a:ext cx="526256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4400">
                <a:solidFill>
                  <a:schemeClr val="bg1"/>
                </a:solidFill>
                <a:latin typeface="Arial" pitchFamily="34" charset="0"/>
              </a:rPr>
              <a:t>課程模組</a:t>
            </a:r>
            <a:r>
              <a:rPr lang="en-US" altLang="zh-TW" sz="4400">
                <a:solidFill>
                  <a:schemeClr val="bg1"/>
                </a:solidFill>
                <a:latin typeface="Arial" pitchFamily="34" charset="0"/>
              </a:rPr>
              <a:t>DEMO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TW" sz="4400">
              <a:solidFill>
                <a:schemeClr val="bg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4400">
              <a:solidFill>
                <a:schemeClr val="bg1"/>
              </a:solidFill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4400">
                <a:solidFill>
                  <a:schemeClr val="bg1"/>
                </a:solidFill>
                <a:latin typeface="Arial" pitchFamily="34" charset="0"/>
              </a:rPr>
              <a:t>基礎密碼學課程模組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381000" y="207963"/>
            <a:ext cx="7886700" cy="625475"/>
          </a:xfrm>
        </p:spPr>
        <p:txBody>
          <a:bodyPr/>
          <a:lstStyle/>
          <a:p>
            <a:pPr algn="l">
              <a:defRPr/>
            </a:pPr>
            <a:r>
              <a:rPr lang="zh-TW" altLang="en-US" dirty="0" smtClean="0"/>
              <a:t>課程模組</a:t>
            </a:r>
            <a:r>
              <a:rPr lang="en-US" altLang="zh-TW" dirty="0" smtClean="0"/>
              <a:t>:</a:t>
            </a:r>
            <a:r>
              <a:rPr lang="zh-TW" altLang="en-US" dirty="0"/>
              <a:t>基礎密碼學課程模組</a:t>
            </a:r>
            <a:endParaRPr lang="zh-TW" altLang="en-US" dirty="0" smtClean="0"/>
          </a:p>
        </p:txBody>
      </p:sp>
      <p:sp>
        <p:nvSpPr>
          <p:cNvPr id="9219" name="矩形 5"/>
          <p:cNvSpPr>
            <a:spLocks noChangeArrowheads="1"/>
          </p:cNvSpPr>
          <p:nvPr/>
        </p:nvSpPr>
        <p:spPr bwMode="auto">
          <a:xfrm>
            <a:off x="2871788" y="3708400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28600" y="1219200"/>
          <a:ext cx="8458200" cy="4365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062"/>
                <a:gridCol w="7318138"/>
              </a:tblGrid>
              <a:tr h="28192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80" marB="34280"/>
                </a:tc>
              </a:tr>
              <a:tr h="678168"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學習主題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講授基本加密與解密的密碼學基本觀念</a:t>
                      </a:r>
                      <a:endParaRPr lang="en-US" altLang="zh-TW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透過線上工具完成密碼學的基本破密分析題目</a:t>
                      </a:r>
                      <a:endParaRPr lang="zh-TW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</a:tr>
              <a:tr h="830571"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學習時數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總授課時數 </a:t>
                      </a:r>
                      <a:r>
                        <a:rPr lang="en-US" altLang="zh-TW" sz="3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1-2</a:t>
                      </a:r>
                      <a:r>
                        <a:rPr lang="zh-TW" altLang="en-US" sz="3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小時</a:t>
                      </a:r>
                      <a:endParaRPr lang="zh-TW" altLang="en-US" sz="1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課程觀念介紹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分鐘、授課與實習操作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小時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分鐘。</a:t>
                      </a:r>
                    </a:p>
                  </a:txBody>
                  <a:tcPr marL="68580" marR="68580" marT="34280" marB="34280"/>
                </a:tc>
              </a:tr>
              <a:tr h="380886">
                <a:tc>
                  <a:txBody>
                    <a:bodyPr/>
                    <a:lstStyle/>
                    <a:p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課程難易度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易</a:t>
                      </a:r>
                    </a:p>
                  </a:txBody>
                  <a:tcPr marL="68580" marR="68580" marT="34280" marB="34280"/>
                </a:tc>
              </a:tr>
              <a:tr h="708554">
                <a:tc>
                  <a:txBody>
                    <a:bodyPr/>
                    <a:lstStyle/>
                    <a:p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教學方式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</a:t>
                      </a:r>
                      <a:r>
                        <a:rPr lang="zh-TW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先講授</a:t>
                      </a:r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基礎密碼學</a:t>
                      </a:r>
                      <a:r>
                        <a:rPr lang="zh-TW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基本觀念</a:t>
                      </a:r>
                      <a:endParaRPr lang="en-US" altLang="zh-TW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[2]</a:t>
                      </a:r>
                      <a:r>
                        <a:rPr lang="zh-TW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再</a:t>
                      </a:r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搭配</a:t>
                      </a:r>
                      <a:r>
                        <a:rPr lang="en-US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CTF</a:t>
                      </a:r>
                      <a:r>
                        <a:rPr lang="zh-TW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平台使用</a:t>
                      </a:r>
                      <a:r>
                        <a:rPr lang="zh-TW" altLang="en-US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線上工具</a:t>
                      </a:r>
                      <a:r>
                        <a:rPr lang="zh-TW" altLang="zh-TW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進行解題</a:t>
                      </a:r>
                      <a:endParaRPr lang="en-US" altLang="zh-TW" sz="18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</a:tr>
              <a:tr h="990302">
                <a:tc>
                  <a:txBody>
                    <a:bodyPr/>
                    <a:lstStyle/>
                    <a:p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教學資源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en-US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[1]CTF</a:t>
                      </a:r>
                      <a:r>
                        <a:rPr lang="zh-TW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題目</a:t>
                      </a:r>
                      <a:r>
                        <a:rPr lang="en-US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  <a:r>
                        <a:rPr lang="zh-TW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建置於國家高速網路所提供的</a:t>
                      </a:r>
                      <a:r>
                        <a:rPr lang="en-US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CDX</a:t>
                      </a:r>
                      <a:r>
                        <a:rPr lang="zh-TW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</a:t>
                      </a:r>
                      <a:endParaRPr lang="en-US" altLang="zh-TW" sz="1400" b="1" kern="15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400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[2]</a:t>
                      </a:r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教學手冊</a:t>
                      </a:r>
                      <a:endParaRPr lang="en-US" altLang="zh-TW" sz="1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[3]</a:t>
                      </a:r>
                      <a:r>
                        <a:rPr lang="zh-TW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影片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</a:tr>
              <a:tr h="495222">
                <a:tc>
                  <a:txBody>
                    <a:bodyPr/>
                    <a:lstStyle/>
                    <a:p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教學評量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實作手冊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(CTF)</a:t>
                      </a:r>
                      <a:endParaRPr lang="zh-TW" altLang="en-US" sz="1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80" marB="34280"/>
                </a:tc>
              </a:tr>
            </a:tbl>
          </a:graphicData>
        </a:graphic>
      </p:graphicFrame>
      <p:pic>
        <p:nvPicPr>
          <p:cNvPr id="9246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2362200"/>
            <a:ext cx="299402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7" name="向右箭號 1"/>
          <p:cNvSpPr>
            <a:spLocks noChangeArrowheads="1"/>
          </p:cNvSpPr>
          <p:nvPr/>
        </p:nvSpPr>
        <p:spPr bwMode="auto">
          <a:xfrm>
            <a:off x="5638800" y="4076700"/>
            <a:ext cx="307975" cy="266700"/>
          </a:xfrm>
          <a:prstGeom prst="rightArrow">
            <a:avLst>
              <a:gd name="adj1" fmla="val 50000"/>
              <a:gd name="adj2" fmla="val 5000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  <p:sp>
        <p:nvSpPr>
          <p:cNvPr id="9248" name="矩形 2"/>
          <p:cNvSpPr>
            <a:spLocks noChangeArrowheads="1"/>
          </p:cNvSpPr>
          <p:nvPr/>
        </p:nvSpPr>
        <p:spPr bwMode="auto">
          <a:xfrm>
            <a:off x="5946775" y="3962400"/>
            <a:ext cx="2994025" cy="45720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47800"/>
            <a:ext cx="3224213" cy="135413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chemeClr val="bg1"/>
                </a:solidFill>
              </a:rPr>
              <a:t>classical ciphers</a:t>
            </a:r>
          </a:p>
          <a:p>
            <a:pPr>
              <a:defRPr/>
            </a:pP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古典</a:t>
            </a:r>
            <a:r>
              <a:rPr lang="zh-TW" altLang="en-US" sz="5400" dirty="0">
                <a:solidFill>
                  <a:schemeClr val="bg1"/>
                </a:solidFill>
              </a:rPr>
              <a:t>密碼</a:t>
            </a:r>
          </a:p>
        </p:txBody>
      </p:sp>
      <p:sp>
        <p:nvSpPr>
          <p:cNvPr id="6" name="矩形 5"/>
          <p:cNvSpPr/>
          <p:nvPr/>
        </p:nvSpPr>
        <p:spPr>
          <a:xfrm>
            <a:off x="465138" y="4449763"/>
            <a:ext cx="3224212" cy="12319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量</a:t>
            </a: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</a:t>
            </a:r>
            <a:r>
              <a:rPr lang="zh-TW" altLang="en-US" sz="5400" dirty="0">
                <a:solidFill>
                  <a:schemeClr val="bg1"/>
                </a:solidFill>
              </a:rPr>
              <a:t>密碼</a:t>
            </a:r>
            <a:endParaRPr lang="en-US" altLang="zh-TW" sz="5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zh-TW" sz="2000" dirty="0">
                <a:solidFill>
                  <a:schemeClr val="bg1"/>
                </a:solidFill>
              </a:rPr>
              <a:t>Quantum Cryptography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250" y="2971800"/>
            <a:ext cx="3224213" cy="129222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bg1"/>
                </a:solidFill>
              </a:rPr>
              <a:t>Modern Cryptography</a:t>
            </a:r>
            <a:endParaRPr lang="zh-TW" altLang="en-US"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zh-TW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現代</a:t>
            </a:r>
            <a:r>
              <a:rPr lang="zh-TW" altLang="en-US" sz="5400" dirty="0">
                <a:solidFill>
                  <a:schemeClr val="bg1"/>
                </a:solidFill>
              </a:rPr>
              <a:t>密碼</a:t>
            </a:r>
            <a:endParaRPr lang="zh-TW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43425" y="2349500"/>
            <a:ext cx="4276725" cy="31400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強化學習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The 360-Degree Selfie 360°</a:t>
            </a:r>
            <a:r>
              <a:rPr lang="zh-CN" altLang="en-US" dirty="0"/>
              <a:t>自拍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Gene Therapy 2.0 </a:t>
            </a:r>
            <a:r>
              <a:rPr lang="zh-CN" altLang="en-US" dirty="0"/>
              <a:t>基因療法</a:t>
            </a:r>
            <a:r>
              <a:rPr lang="en-US" altLang="zh-CN" dirty="0"/>
              <a:t>2.0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Hot Solar Cells </a:t>
            </a:r>
            <a:r>
              <a:rPr lang="zh-CN" altLang="en-US" dirty="0"/>
              <a:t>太陽能熱光伏電池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The Cell Atlas </a:t>
            </a:r>
            <a:r>
              <a:rPr lang="zh-CN" altLang="en-US" dirty="0"/>
              <a:t>細胞圖譜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Self-Driving Trucks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自動駕駛貨車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Paying with Your Face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刷臉支付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Quantum Computers              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實用型量子電腦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Reversing Paralysis</a:t>
            </a:r>
            <a:r>
              <a:rPr lang="zh-CN" altLang="en-US" dirty="0"/>
              <a:t>治癒癱瘓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zh-CN" dirty="0"/>
              <a:t>Botnets of Things</a:t>
            </a:r>
            <a:r>
              <a:rPr lang="zh-CN" altLang="en-US" dirty="0"/>
              <a:t>僵屍物聯網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000" y="325438"/>
            <a:ext cx="3541713" cy="6018212"/>
          </a:xfrm>
        </p:spPr>
      </p:pic>
      <p:sp>
        <p:nvSpPr>
          <p:cNvPr id="7" name="矩形 6"/>
          <p:cNvSpPr/>
          <p:nvPr/>
        </p:nvSpPr>
        <p:spPr>
          <a:xfrm>
            <a:off x="5060950" y="935038"/>
            <a:ext cx="3606800" cy="58578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麻省理工科技評論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r>
              <a:rPr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lang="en-US" altLang="zh-TW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n-US" altLang="zh-TW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6450" y="414338"/>
            <a:ext cx="3694113" cy="52387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 Technology Review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43425" y="1520825"/>
            <a:ext cx="2957513" cy="46037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大全球突破性技術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738188"/>
            <a:ext cx="2774950" cy="30003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350" dirty="0"/>
              <a:t>https://en.wikipedia.org/wiki/Cipher</a:t>
            </a:r>
            <a:endParaRPr lang="zh-TW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4913313" y="750888"/>
            <a:ext cx="4083050" cy="30003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350" dirty="0"/>
              <a:t>https://en.wikipedia.org/wiki/Outline_of_cryptography</a:t>
            </a:r>
            <a:endParaRPr lang="zh-TW" altLang="en-US" sz="1350" dirty="0"/>
          </a:p>
        </p:txBody>
      </p:sp>
      <p:sp>
        <p:nvSpPr>
          <p:cNvPr id="3" name="矩形圖說文字 2"/>
          <p:cNvSpPr/>
          <p:nvPr/>
        </p:nvSpPr>
        <p:spPr>
          <a:xfrm>
            <a:off x="0" y="0"/>
            <a:ext cx="9144000" cy="6953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3200" dirty="0"/>
              <a:t>現代密碼學</a:t>
            </a:r>
            <a:r>
              <a:rPr lang="en-US" altLang="zh-TW" sz="3200" dirty="0"/>
              <a:t>:</a:t>
            </a:r>
            <a:r>
              <a:rPr lang="zh-TW" altLang="en-US" sz="3200" dirty="0"/>
              <a:t>第一種分類</a:t>
            </a:r>
            <a:endParaRPr lang="zh-TW" altLang="en-US" sz="3200" dirty="0"/>
          </a:p>
        </p:txBody>
      </p:sp>
      <p:pic>
        <p:nvPicPr>
          <p:cNvPr id="1229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2559050"/>
            <a:ext cx="3775075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130800" y="1196975"/>
            <a:ext cx="302895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/>
              <a:t>非對稱式密碼</a:t>
            </a:r>
            <a:endParaRPr lang="en-US" altLang="zh-TW" b="1" dirty="0"/>
          </a:p>
          <a:p>
            <a:pPr>
              <a:defRPr/>
            </a:pPr>
            <a:r>
              <a:rPr lang="en-US" altLang="zh-TW" b="1" dirty="0"/>
              <a:t>asymmetric key algorithms 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r>
              <a:rPr lang="en-US" altLang="zh-TW" b="1" dirty="0"/>
              <a:t>-key cryptography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334963" y="1192213"/>
            <a:ext cx="2860675" cy="9223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/>
              <a:t>對稱式密碼</a:t>
            </a:r>
          </a:p>
          <a:p>
            <a:pPr>
              <a:defRPr/>
            </a:pPr>
            <a:r>
              <a:rPr lang="en-US" altLang="zh-TW" b="1" dirty="0"/>
              <a:t>symmetric key algorithms </a:t>
            </a:r>
          </a:p>
          <a:p>
            <a:pPr>
              <a:defRPr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Private</a:t>
            </a:r>
            <a:r>
              <a:rPr lang="en-US" altLang="zh-TW" b="1" dirty="0"/>
              <a:t>-key cryptography</a:t>
            </a:r>
            <a:endParaRPr lang="zh-TW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019800" y="5472113"/>
            <a:ext cx="2809875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 – factoring(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質因數分解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defRPr/>
            </a:pPr>
            <a:r>
              <a:rPr lang="en-US" altLang="zh-TW" sz="1400" dirty="0"/>
              <a:t>El Gamal – discrete logarithm</a:t>
            </a:r>
          </a:p>
          <a:p>
            <a:pPr>
              <a:defRPr/>
            </a:pPr>
            <a:r>
              <a:rPr lang="en-US" altLang="zh-TW" sz="1400" dirty="0"/>
              <a:t>Elliptic curve cryptography – </a:t>
            </a:r>
            <a:endParaRPr lang="en-US" altLang="zh-TW" sz="1400" dirty="0"/>
          </a:p>
          <a:p>
            <a:pPr>
              <a:defRPr/>
            </a:pPr>
            <a:r>
              <a:rPr lang="en-US" altLang="zh-TW" sz="1400" dirty="0"/>
              <a:t>(</a:t>
            </a:r>
            <a:r>
              <a:rPr lang="en-US" altLang="zh-TW" sz="1400" dirty="0"/>
              <a:t>discrete logarithm variant)</a:t>
            </a:r>
            <a:endParaRPr lang="zh-TW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506413" y="5348288"/>
            <a:ext cx="371792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600" dirty="0"/>
              <a:t>stream ciphers</a:t>
            </a:r>
          </a:p>
          <a:p>
            <a:pPr>
              <a:defRPr/>
            </a:pP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Encryption Standard (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Rijndael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 </a:t>
            </a:r>
          </a:p>
        </p:txBody>
      </p:sp>
      <p:pic>
        <p:nvPicPr>
          <p:cNvPr id="12298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673350"/>
            <a:ext cx="3714750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841875" y="168275"/>
            <a:ext cx="36290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根據</a:t>
            </a:r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of key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的分類</a:t>
            </a:r>
          </a:p>
        </p:txBody>
      </p:sp>
      <p:sp>
        <p:nvSpPr>
          <p:cNvPr id="14" name="矩形 13"/>
          <p:cNvSpPr/>
          <p:nvPr/>
        </p:nvSpPr>
        <p:spPr>
          <a:xfrm>
            <a:off x="928688" y="2455863"/>
            <a:ext cx="646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03500" y="2478088"/>
            <a:ext cx="646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64413" y="2668588"/>
            <a:ext cx="646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65850" y="2641600"/>
            <a:ext cx="64611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9738" y="2298700"/>
            <a:ext cx="646112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明文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45275" y="2230438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密文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91000" y="3844925"/>
            <a:ext cx="2155825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鑰加密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解密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密鑰解密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3625" y="4002088"/>
            <a:ext cx="647700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鑰</a:t>
            </a:r>
          </a:p>
        </p:txBody>
      </p:sp>
      <p:sp>
        <p:nvSpPr>
          <p:cNvPr id="22" name="矩形 21"/>
          <p:cNvSpPr/>
          <p:nvPr/>
        </p:nvSpPr>
        <p:spPr>
          <a:xfrm>
            <a:off x="7364413" y="5097463"/>
            <a:ext cx="646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鑰</a:t>
            </a:r>
          </a:p>
        </p:txBody>
      </p:sp>
      <p:sp>
        <p:nvSpPr>
          <p:cNvPr id="23" name="矩形 22"/>
          <p:cNvSpPr/>
          <p:nvPr/>
        </p:nvSpPr>
        <p:spPr>
          <a:xfrm>
            <a:off x="6146800" y="5097463"/>
            <a:ext cx="646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公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鑰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963" y="4483100"/>
            <a:ext cx="3503612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加密與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都是使用同一把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6600" dirty="0"/>
              <a:t>凱撒密碼</a:t>
            </a:r>
            <a:r>
              <a:rPr lang="en-US" altLang="zh-TW" sz="6600" dirty="0"/>
              <a:t>@</a:t>
            </a:r>
            <a:r>
              <a:rPr lang="zh-TW" altLang="en-US" sz="6600" dirty="0"/>
              <a:t>替換式密碼</a:t>
            </a:r>
            <a:br>
              <a:rPr lang="zh-TW" altLang="en-US" sz="6600" dirty="0"/>
            </a:br>
            <a:r>
              <a:rPr lang="en-US" altLang="zh-TW" sz="6600" dirty="0"/>
              <a:t>Caesar cipher(ROT13) @Substitution cipher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4704</TotalTime>
  <Words>1350</Words>
  <Application>Microsoft Office PowerPoint</Application>
  <PresentationFormat>如螢幕大小 (4:3)</PresentationFormat>
  <Paragraphs>246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4" baseType="lpstr">
      <vt:lpstr>Arial</vt:lpstr>
      <vt:lpstr>標楷體</vt:lpstr>
      <vt:lpstr>Times New Roman</vt:lpstr>
      <vt:lpstr>Wingdings</vt:lpstr>
      <vt:lpstr>Yu Gothic</vt:lpstr>
      <vt:lpstr>新細明體</vt:lpstr>
      <vt:lpstr>Playbill</vt:lpstr>
      <vt:lpstr>微軟正黑體</vt:lpstr>
      <vt:lpstr>Modèle par défaut</vt:lpstr>
      <vt:lpstr>教育部新型態資安實務示範課程發展計畫</vt:lpstr>
      <vt:lpstr>PowerPoint 簡報</vt:lpstr>
      <vt:lpstr>學習地圖:基礎密碼學課程模組</vt:lpstr>
      <vt:lpstr>PowerPoint 簡報</vt:lpstr>
      <vt:lpstr>課程模組:基礎密碼學課程模組</vt:lpstr>
      <vt:lpstr>PowerPoint 簡報</vt:lpstr>
      <vt:lpstr>PowerPoint 簡報</vt:lpstr>
      <vt:lpstr>PowerPoint 簡報</vt:lpstr>
      <vt:lpstr>PowerPoint 簡報</vt:lpstr>
      <vt:lpstr>PowerPoint 簡報</vt:lpstr>
      <vt:lpstr>使用線上工具實測</vt:lpstr>
      <vt:lpstr>PowerPoint 簡報</vt:lpstr>
      <vt:lpstr>使用線上工具</vt:lpstr>
      <vt:lpstr>暴力破解法</vt:lpstr>
      <vt:lpstr>使用線上工具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www.powerpointstyles.com</dc:creator>
  <cp:lastModifiedBy>TB</cp:lastModifiedBy>
  <cp:revision>212</cp:revision>
  <cp:lastPrinted>1601-01-01T00:00:00Z</cp:lastPrinted>
  <dcterms:created xsi:type="dcterms:W3CDTF">1601-01-01T00:00:00Z</dcterms:created>
  <dcterms:modified xsi:type="dcterms:W3CDTF">2019-03-04T12:00:39Z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